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76" r:id="rId2"/>
    <p:sldId id="277" r:id="rId3"/>
    <p:sldId id="278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9" r:id="rId18"/>
    <p:sldId id="271" r:id="rId19"/>
    <p:sldId id="272" r:id="rId20"/>
    <p:sldId id="270" r:id="rId21"/>
    <p:sldId id="274" r:id="rId22"/>
    <p:sldId id="273" r:id="rId23"/>
    <p:sldId id="269" r:id="rId24"/>
    <p:sldId id="275" r:id="rId25"/>
    <p:sldId id="280" r:id="rId26"/>
    <p:sldId id="281" r:id="rId27"/>
    <p:sldId id="282" r:id="rId28"/>
  </p:sldIdLst>
  <p:sldSz cx="14630400" cy="8229600"/>
  <p:notesSz cx="14630400" cy="8229600"/>
  <p:embeddedFontLst>
    <p:embeddedFont>
      <p:font typeface="2" panose="020B0604020202020204" charset="0"/>
      <p:regular r:id="rId30"/>
    </p:embeddedFont>
    <p:embeddedFont>
      <p:font typeface="ArialMT" panose="020B0604020202020204" charset="0"/>
      <p:regular r:id="rId31"/>
    </p:embeddedFont>
    <p:embeddedFont>
      <p:font typeface="CenturySchoolbook" panose="020B0604020202020204" charset="0"/>
      <p:regular r:id="rId32"/>
    </p:embeddedFont>
    <p:embeddedFont>
      <p:font typeface="CenturySchoolbook-Bold" panose="020B0604020202020204" charset="0"/>
      <p:bold r:id="rId33"/>
    </p:embeddedFont>
    <p:embeddedFont>
      <p:font typeface="Garamond" panose="02020404030301010803" pitchFamily="18" charset="0"/>
      <p:regular r:id="rId34"/>
      <p:bold r:id="rId35"/>
      <p:italic r:id="rId36"/>
    </p:embeddedFont>
    <p:embeddedFont>
      <p:font typeface="GillSansMT" panose="020B0604020202020204" charset="0"/>
      <p:regular r:id="rId37"/>
    </p:embeddedFont>
    <p:embeddedFont>
      <p:font typeface="Open Sans Bold" panose="020B0604020202020204" charset="0"/>
      <p:regular r:id="rId38"/>
    </p:embeddedFont>
    <p:embeddedFont>
      <p:font typeface="Sitka-Display"/>
      <p:regular r:id="rId39"/>
    </p:embeddedFont>
    <p:embeddedFont>
      <p:font typeface="Sitka-Display-Bold"/>
      <p:bold r:id="rId40"/>
    </p:embeddedFont>
    <p:embeddedFont>
      <p:font typeface="Source Sans Pro" panose="020B0503030403020204" pitchFamily="34" charset="0"/>
      <p:regular r:id="rId41"/>
      <p:bold r:id="rId42"/>
      <p:italic r:id="rId43"/>
      <p:boldItalic r:id="rId44"/>
    </p:embeddedFont>
    <p:embeddedFont>
      <p:font typeface="Source Sans Pro,Bold" panose="020B0604020202020204" charset="0"/>
      <p:bold r:id="rId45"/>
    </p:embeddedFont>
    <p:embeddedFont>
      <p:font typeface="SymbolMT" panose="020B0604020202020204" charset="2"/>
      <p:regular r:id="rId46"/>
    </p:embeddedFont>
    <p:embeddedFont>
      <p:font typeface="TimesNewRomanPS-BoldMT" panose="020B0604020202020204" charset="0"/>
      <p:bold r:id="rId47"/>
    </p:embeddedFont>
    <p:embeddedFont>
      <p:font typeface="TimesNewRomanPSMT" panose="020B0604020202020204" charset="0"/>
      <p:regular r:id="rId48"/>
    </p:embeddedFont>
    <p:embeddedFont>
      <p:font typeface="TT Rounds Condensed Bold" panose="020B0604020202020204" charset="0"/>
      <p:regular r:id="rId49"/>
    </p:embeddedFont>
  </p:embeddedFontLst>
  <p:defaultTextStyle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738C"/>
    <a:srgbClr val="214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6405" autoAdjust="0"/>
  </p:normalViewPr>
  <p:slideViewPr>
    <p:cSldViewPr snapToGrid="0">
      <p:cViewPr varScale="1">
        <p:scale>
          <a:sx n="57" d="100"/>
          <a:sy n="57" d="100"/>
        </p:scale>
        <p:origin x="1104" y="1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A195E-68E4-403B-9463-38496A684A3B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0E339-2A9B-4CFD-9006-5B960AAD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7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0E339-2A9B-4CFD-9006-5B960AADF8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22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0E339-2A9B-4CFD-9006-5B960AADF80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04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0E339-2A9B-4CFD-9006-5B960AADF80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5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microsoft.com/office/2007/relationships/media" Target="../media/media2.mp3"/><Relationship Id="rId21" Type="http://schemas.openxmlformats.org/officeDocument/2006/relationships/image" Target="../media/image23.png"/><Relationship Id="rId7" Type="http://schemas.microsoft.com/office/2007/relationships/media" Target="../media/media4.mp3"/><Relationship Id="rId12" Type="http://schemas.openxmlformats.org/officeDocument/2006/relationships/image" Target="../media/image15.png"/><Relationship Id="rId17" Type="http://schemas.openxmlformats.org/officeDocument/2006/relationships/image" Target="../media/image19.png"/><Relationship Id="rId2" Type="http://schemas.openxmlformats.org/officeDocument/2006/relationships/audio" Target="../media/media1.mp3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4.png"/><Relationship Id="rId5" Type="http://schemas.microsoft.com/office/2007/relationships/media" Target="../media/media3.mp3"/><Relationship Id="rId15" Type="http://schemas.openxmlformats.org/officeDocument/2006/relationships/image" Target="../media/image6.png"/><Relationship Id="rId10" Type="http://schemas.openxmlformats.org/officeDocument/2006/relationships/hyperlink" Target="https://gamma.app/?utm_source=made-with-gamma" TargetMode="External"/><Relationship Id="rId19" Type="http://schemas.openxmlformats.org/officeDocument/2006/relationships/image" Target="../media/image21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8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rive.google.com/drive/folders/1NlYui9szZWPO8dInCn-tQ063Uf4iVLRa?usp=shari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2">
            <a:hlinkClick r:id="rId2"/>
            <a:extLst>
              <a:ext uri="{FF2B5EF4-FFF2-40B4-BE49-F238E27FC236}">
                <a16:creationId xmlns:a16="http://schemas.microsoft.com/office/drawing/2014/main" id="{EC87F90B-A933-EA95-297B-B908C496CEA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1B254-038E-07FF-A96B-B5D148EFC1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-3336372" y="3254585"/>
            <a:ext cx="9292374" cy="52284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17331B-7647-26AF-B5CB-0787FC990A84}"/>
              </a:ext>
            </a:extLst>
          </p:cNvPr>
          <p:cNvSpPr txBox="1"/>
          <p:nvPr/>
        </p:nvSpPr>
        <p:spPr>
          <a:xfrm>
            <a:off x="2718615" y="2717516"/>
            <a:ext cx="10700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6370" algn="ctr"/>
            <a:r>
              <a:rPr lang="en-US" sz="5400" dirty="0">
                <a:solidFill>
                  <a:srgbClr val="214082"/>
                </a:solidFill>
                <a:latin typeface="CenturySchoolbook"/>
              </a:rPr>
              <a:t>An Advanced system that assists visually impaired individuals </a:t>
            </a:r>
          </a:p>
        </p:txBody>
      </p:sp>
      <p:pic>
        <p:nvPicPr>
          <p:cNvPr id="8" name="Picture 7" descr="A black background with a blue line&#10;&#10;AI-generated content may be incorrect.">
            <a:extLst>
              <a:ext uri="{FF2B5EF4-FFF2-40B4-BE49-F238E27FC236}">
                <a16:creationId xmlns:a16="http://schemas.microsoft.com/office/drawing/2014/main" id="{1050E7F5-41EB-FEA9-E313-E8348E489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71"/>
          <a:stretch/>
        </p:blipFill>
        <p:spPr>
          <a:xfrm>
            <a:off x="512869" y="296033"/>
            <a:ext cx="13604661" cy="12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41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148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9" name="Freeform 149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0" name="Freeform 150">
            <a:hlinkClick r:id="rId2"/>
          </p:cNvPr>
          <p:cNvSpPr/>
          <p:nvPr/>
        </p:nvSpPr>
        <p:spPr>
          <a:xfrm>
            <a:off x="-305739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1" name="Picture 15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90329" y="683768"/>
            <a:ext cx="4503420" cy="3865753"/>
          </a:xfrm>
          <a:prstGeom prst="rect">
            <a:avLst/>
          </a:prstGeom>
          <a:noFill/>
        </p:spPr>
      </p:pic>
      <p:pic>
        <p:nvPicPr>
          <p:cNvPr id="152" name="Picture 15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6714" y="683768"/>
            <a:ext cx="5487670" cy="3655314"/>
          </a:xfrm>
          <a:prstGeom prst="rect">
            <a:avLst/>
          </a:prstGeom>
          <a:noFill/>
        </p:spPr>
      </p:pic>
      <p:pic>
        <p:nvPicPr>
          <p:cNvPr id="153" name="Picture 15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739" y="5201882"/>
            <a:ext cx="7576311" cy="2495042"/>
          </a:xfrm>
          <a:prstGeom prst="rect">
            <a:avLst/>
          </a:prstGeom>
          <a:noFill/>
        </p:spPr>
      </p:pic>
      <p:pic>
        <p:nvPicPr>
          <p:cNvPr id="154" name="Picture 15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04428" y="6272150"/>
            <a:ext cx="1675764" cy="485775"/>
          </a:xfrm>
          <a:prstGeom prst="rect">
            <a:avLst/>
          </a:prstGeom>
          <a:noFill/>
        </p:spPr>
      </p:pic>
      <p:pic>
        <p:nvPicPr>
          <p:cNvPr id="155" name="Picture 15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36555" y="5267478"/>
            <a:ext cx="2695701" cy="2363851"/>
          </a:xfrm>
          <a:prstGeom prst="rect">
            <a:avLst/>
          </a:prstGeom>
          <a:noFill/>
        </p:spPr>
      </p:pic>
      <p:sp>
        <p:nvSpPr>
          <p:cNvPr id="156" name="Rectangle 156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57" name="Rectangle 157"/>
          <p:cNvSpPr/>
          <p:nvPr/>
        </p:nvSpPr>
        <p:spPr>
          <a:xfrm>
            <a:off x="428244" y="3290660"/>
            <a:ext cx="2498808" cy="11315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3650" b="0" i="0" spc="0" baseline="0" dirty="0">
                <a:solidFill>
                  <a:srgbClr val="124E73"/>
                </a:solidFill>
                <a:latin typeface="CenturySchoolbook"/>
              </a:rPr>
              <a:t>Evaluation </a:t>
            </a:r>
          </a:p>
          <a:p>
            <a:pPr marL="0">
              <a:lnSpc>
                <a:spcPts val="4598"/>
              </a:lnSpc>
            </a:pPr>
            <a:r>
              <a:rPr lang="en-GB" sz="3647" b="0" i="0" spc="2021" baseline="0" dirty="0">
                <a:solidFill>
                  <a:srgbClr val="124E73"/>
                </a:solidFill>
                <a:latin typeface="CenturySchoolbook"/>
              </a:rPr>
              <a:t> </a:t>
            </a:r>
            <a:r>
              <a:rPr lang="en-GB" sz="3647" b="0" i="0" spc="0" baseline="0" dirty="0">
                <a:solidFill>
                  <a:srgbClr val="124E73"/>
                </a:solidFill>
                <a:latin typeface="CenturySchoolbook"/>
              </a:rPr>
              <a:t>metrics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97982B1D-D89C-F03F-7DCC-10C9EBE86376}"/>
              </a:ext>
            </a:extLst>
          </p:cNvPr>
          <p:cNvGrpSpPr/>
          <p:nvPr/>
        </p:nvGrpSpPr>
        <p:grpSpPr>
          <a:xfrm>
            <a:off x="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907423F8-BD88-DF22-FF8E-5B11F60800C7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3E6A2EA2-DF56-3262-4022-6D013201FF64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333C8FBB-FFB5-4364-8B61-451CAAD432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BEAA2089-E1BB-97D6-AD53-067E020F2CBC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58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9" name="Freeform 159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0" name="Freeform 160">
            <a:hlinkClick r:id="rId2"/>
          </p:cNvPr>
          <p:cNvSpPr/>
          <p:nvPr/>
        </p:nvSpPr>
        <p:spPr>
          <a:xfrm>
            <a:off x="0" y="12357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1" name="Freeform 161">
            <a:hlinkClick r:id="rId2"/>
          </p:cNvPr>
          <p:cNvSpPr/>
          <p:nvPr/>
        </p:nvSpPr>
        <p:spPr>
          <a:xfrm>
            <a:off x="7403210" y="4990974"/>
            <a:ext cx="6812916" cy="3009557"/>
          </a:xfrm>
          <a:custGeom>
            <a:avLst/>
            <a:gdLst/>
            <a:ahLst/>
            <a:cxnLst/>
            <a:rect l="0" t="0" r="0" b="0"/>
            <a:pathLst>
              <a:path w="6812916" h="3009557">
                <a:moveTo>
                  <a:pt x="0" y="30225"/>
                </a:moveTo>
                <a:cubicBezTo>
                  <a:pt x="0" y="13588"/>
                  <a:pt x="13590" y="0"/>
                  <a:pt x="30226" y="0"/>
                </a:cubicBezTo>
                <a:lnTo>
                  <a:pt x="6782690" y="0"/>
                </a:lnTo>
                <a:cubicBezTo>
                  <a:pt x="6799327" y="0"/>
                  <a:pt x="6812916" y="13588"/>
                  <a:pt x="6812916" y="30225"/>
                </a:cubicBezTo>
                <a:lnTo>
                  <a:pt x="6812916" y="2979369"/>
                </a:lnTo>
                <a:cubicBezTo>
                  <a:pt x="6812916" y="2996044"/>
                  <a:pt x="6799327" y="3009557"/>
                  <a:pt x="6782690" y="3009557"/>
                </a:cubicBezTo>
                <a:lnTo>
                  <a:pt x="30226" y="3009557"/>
                </a:lnTo>
                <a:cubicBezTo>
                  <a:pt x="13590" y="3009557"/>
                  <a:pt x="0" y="2996044"/>
                  <a:pt x="0" y="2979369"/>
                </a:cubicBezTo>
                <a:close/>
                <a:moveTo>
                  <a:pt x="-4194809" y="3238626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2" name="Freeform 162"/>
          <p:cNvSpPr/>
          <p:nvPr/>
        </p:nvSpPr>
        <p:spPr>
          <a:xfrm>
            <a:off x="261061" y="4963415"/>
            <a:ext cx="6696507" cy="3009519"/>
          </a:xfrm>
          <a:custGeom>
            <a:avLst/>
            <a:gdLst/>
            <a:ahLst/>
            <a:cxnLst/>
            <a:rect l="0" t="0" r="0" b="0"/>
            <a:pathLst>
              <a:path w="6696507" h="3009519">
                <a:moveTo>
                  <a:pt x="0" y="30225"/>
                </a:moveTo>
                <a:cubicBezTo>
                  <a:pt x="0" y="13462"/>
                  <a:pt x="13525" y="0"/>
                  <a:pt x="30188" y="0"/>
                </a:cubicBezTo>
                <a:lnTo>
                  <a:pt x="6666407" y="0"/>
                </a:lnTo>
                <a:cubicBezTo>
                  <a:pt x="6683045" y="0"/>
                  <a:pt x="6696507" y="13462"/>
                  <a:pt x="6696507" y="30225"/>
                </a:cubicBezTo>
                <a:lnTo>
                  <a:pt x="6696507" y="2979331"/>
                </a:lnTo>
                <a:cubicBezTo>
                  <a:pt x="6696507" y="2996006"/>
                  <a:pt x="6683045" y="3009519"/>
                  <a:pt x="6666407" y="3009519"/>
                </a:cubicBezTo>
                <a:lnTo>
                  <a:pt x="30188" y="3009519"/>
                </a:lnTo>
                <a:cubicBezTo>
                  <a:pt x="13525" y="3009519"/>
                  <a:pt x="0" y="2996006"/>
                  <a:pt x="0" y="2979331"/>
                </a:cubicBezTo>
                <a:close/>
                <a:moveTo>
                  <a:pt x="2974899" y="3266185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3" name="Freeform 163"/>
          <p:cNvSpPr/>
          <p:nvPr/>
        </p:nvSpPr>
        <p:spPr>
          <a:xfrm>
            <a:off x="4641469" y="2388362"/>
            <a:ext cx="5312790" cy="2388998"/>
          </a:xfrm>
          <a:custGeom>
            <a:avLst/>
            <a:gdLst/>
            <a:ahLst/>
            <a:cxnLst/>
            <a:rect l="0" t="0" r="0" b="0"/>
            <a:pathLst>
              <a:path w="5312790" h="2388998">
                <a:moveTo>
                  <a:pt x="0" y="24004"/>
                </a:moveTo>
                <a:cubicBezTo>
                  <a:pt x="0" y="10796"/>
                  <a:pt x="10667" y="0"/>
                  <a:pt x="24002" y="0"/>
                </a:cubicBezTo>
                <a:lnTo>
                  <a:pt x="5288787" y="0"/>
                </a:lnTo>
                <a:cubicBezTo>
                  <a:pt x="5301996" y="0"/>
                  <a:pt x="5312790" y="10796"/>
                  <a:pt x="5312790" y="24004"/>
                </a:cubicBezTo>
                <a:lnTo>
                  <a:pt x="5312790" y="2364994"/>
                </a:lnTo>
                <a:cubicBezTo>
                  <a:pt x="5312790" y="2378203"/>
                  <a:pt x="5301996" y="2388998"/>
                  <a:pt x="5288787" y="2388998"/>
                </a:cubicBezTo>
                <a:lnTo>
                  <a:pt x="24002" y="2388998"/>
                </a:lnTo>
                <a:cubicBezTo>
                  <a:pt x="10667" y="2388998"/>
                  <a:pt x="0" y="2378203"/>
                  <a:pt x="0" y="2364994"/>
                </a:cubicBezTo>
                <a:close/>
                <a:moveTo>
                  <a:pt x="1175765" y="5841238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4" name="Rectangle 164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65" name="Rectangle 165"/>
          <p:cNvSpPr/>
          <p:nvPr/>
        </p:nvSpPr>
        <p:spPr>
          <a:xfrm>
            <a:off x="724204" y="662278"/>
            <a:ext cx="13161427" cy="15486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056" b="0" i="0" spc="0" baseline="0" dirty="0">
                <a:solidFill>
                  <a:srgbClr val="124E73"/>
                </a:solidFill>
                <a:latin typeface="CenturySchoolbook"/>
              </a:rPr>
              <a:t>FDRE – Face Detection, Recognition, and Expression</a:t>
            </a:r>
          </a:p>
          <a:p>
            <a:pPr marL="85953">
              <a:lnSpc>
                <a:spcPts val="4499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Task Description: 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This flow is responsible for detecting faces, recognizing known individuals, and identifying </a:t>
            </a:r>
          </a:p>
          <a:p>
            <a:pPr marL="3625037">
              <a:lnSpc>
                <a:spcPts val="2903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facial expressions. It consists of three main stages:</a:t>
            </a:r>
          </a:p>
        </p:txBody>
      </p:sp>
      <p:sp>
        <p:nvSpPr>
          <p:cNvPr id="166" name="Rectangle 166"/>
          <p:cNvSpPr/>
          <p:nvPr/>
        </p:nvSpPr>
        <p:spPr>
          <a:xfrm>
            <a:off x="7796783" y="5131004"/>
            <a:ext cx="6279803" cy="25907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590422"/>
            <a:r>
              <a:rPr lang="en-GB" sz="2400" b="0" i="0" spc="0" baseline="0" dirty="0">
                <a:solidFill>
                  <a:srgbClr val="124E73"/>
                </a:solidFill>
                <a:latin typeface="CenturySchoolbook"/>
              </a:rPr>
              <a:t>Facial Expression Classification</a:t>
            </a:r>
          </a:p>
          <a:p>
            <a:pPr marL="0">
              <a:lnSpc>
                <a:spcPts val="4072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Model: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CNN trained on FER-2013 dataset</a:t>
            </a:r>
          </a:p>
          <a:p>
            <a:pPr marL="0">
              <a:lnSpc>
                <a:spcPts val="3616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Classes: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Angry, Disgust, Fear, Happy, Sad, Neutral, </a:t>
            </a:r>
          </a:p>
          <a:p>
            <a:pPr marL="0">
              <a:lnSpc>
                <a:spcPts val="2591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Surprise</a:t>
            </a:r>
          </a:p>
          <a:p>
            <a:pPr marL="0">
              <a:lnSpc>
                <a:spcPts val="3524"/>
              </a:lnSpc>
            </a:pPr>
            <a:r>
              <a:rPr lang="en-GB" sz="2006" b="1" i="0" spc="0" baseline="0" dirty="0">
                <a:solidFill>
                  <a:srgbClr val="2B4150"/>
                </a:solidFill>
                <a:latin typeface="CenturySchoolbook-Bold"/>
              </a:rPr>
              <a:t>Input:</a:t>
            </a:r>
            <a:r>
              <a:rPr lang="en-GB" sz="2006" b="0" i="0" spc="0" baseline="0" dirty="0">
                <a:solidFill>
                  <a:srgbClr val="2B4150"/>
                </a:solidFill>
                <a:latin typeface="CenturySchoolbook"/>
              </a:rPr>
              <a:t> Same cropped face</a:t>
            </a:r>
          </a:p>
          <a:p>
            <a:pPr marL="0">
              <a:lnSpc>
                <a:spcPts val="3760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Output: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Detected facial emotion</a:t>
            </a:r>
          </a:p>
        </p:txBody>
      </p:sp>
      <p:sp>
        <p:nvSpPr>
          <p:cNvPr id="167" name="Rectangle 167"/>
          <p:cNvSpPr/>
          <p:nvPr/>
        </p:nvSpPr>
        <p:spPr>
          <a:xfrm>
            <a:off x="618744" y="5013960"/>
            <a:ext cx="6299656" cy="27077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829054"/>
            <a:r>
              <a:rPr lang="en-GB" sz="2400" b="0" i="0" spc="0" baseline="0" dirty="0">
                <a:solidFill>
                  <a:srgbClr val="124E73"/>
                </a:solidFill>
                <a:latin typeface="CenturySchoolbook"/>
              </a:rPr>
              <a:t>Face</a:t>
            </a:r>
            <a:r>
              <a:rPr lang="en-GB" sz="2400" b="0" i="0" spc="0" baseline="0" dirty="0">
                <a:solidFill>
                  <a:srgbClr val="124E73"/>
                </a:solidFill>
                <a:latin typeface="2"/>
              </a:rPr>
              <a:t> </a:t>
            </a:r>
            <a:r>
              <a:rPr lang="en-GB" sz="2400" b="0" i="0" spc="0" baseline="0" dirty="0">
                <a:solidFill>
                  <a:srgbClr val="124E73"/>
                </a:solidFill>
                <a:latin typeface="CenturySchoolbook"/>
              </a:rPr>
              <a:t>Recognition</a:t>
            </a:r>
          </a:p>
          <a:p>
            <a:pPr marL="0">
              <a:lnSpc>
                <a:spcPts val="3318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Model: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CNN trained on a custom dataset</a:t>
            </a:r>
          </a:p>
          <a:p>
            <a:pPr marL="0">
              <a:lnSpc>
                <a:spcPts val="3433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Classes: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Cristiano Ronaldo, Mohamed Salah, Magdy </a:t>
            </a:r>
          </a:p>
          <a:p>
            <a:pPr marL="0">
              <a:lnSpc>
                <a:spcPts val="2591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Yacoub, Leonardo DiCaprio, Nada, Nooran</a:t>
            </a:r>
          </a:p>
          <a:p>
            <a:pPr marL="0">
              <a:lnSpc>
                <a:spcPts val="4087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Input: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Cropped face from the detection stage</a:t>
            </a:r>
          </a:p>
          <a:p>
            <a:pPr marL="0">
              <a:lnSpc>
                <a:spcPts val="4072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Output: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Recognized person name</a:t>
            </a:r>
          </a:p>
        </p:txBody>
      </p:sp>
      <p:sp>
        <p:nvSpPr>
          <p:cNvPr id="169" name="Rectangle 169"/>
          <p:cNvSpPr/>
          <p:nvPr/>
        </p:nvSpPr>
        <p:spPr>
          <a:xfrm>
            <a:off x="5169153" y="3167642"/>
            <a:ext cx="4360239" cy="133511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114"/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Model: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HaarCascade</a:t>
            </a:r>
          </a:p>
          <a:p>
            <a:pPr marL="23114">
              <a:lnSpc>
                <a:spcPts val="4073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Input: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Real-time frame from camera</a:t>
            </a:r>
          </a:p>
          <a:p>
            <a:pPr marL="0">
              <a:lnSpc>
                <a:spcPts val="4073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Output: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Detected face regions</a:t>
            </a:r>
          </a:p>
        </p:txBody>
      </p:sp>
      <p:sp>
        <p:nvSpPr>
          <p:cNvPr id="170" name="Rectangle 170"/>
          <p:cNvSpPr/>
          <p:nvPr/>
        </p:nvSpPr>
        <p:spPr>
          <a:xfrm>
            <a:off x="6275196" y="2591131"/>
            <a:ext cx="2095195" cy="35996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2400" b="0" i="0" spc="0" baseline="0" dirty="0">
                <a:solidFill>
                  <a:srgbClr val="124E73"/>
                </a:solidFill>
                <a:latin typeface="CenturySchoolbook"/>
              </a:rPr>
              <a:t>Face Detection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62FEAFD4-BA08-6203-2B49-5EA026032E47}"/>
              </a:ext>
            </a:extLst>
          </p:cNvPr>
          <p:cNvGrpSpPr/>
          <p:nvPr/>
        </p:nvGrpSpPr>
        <p:grpSpPr>
          <a:xfrm>
            <a:off x="13416640" y="1"/>
            <a:ext cx="1191841" cy="1149178"/>
            <a:chOff x="75599" y="0"/>
            <a:chExt cx="1932284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90274152-4C5C-9F2B-8E84-566B6BF313E3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0101C4C9-4306-BDF9-45D5-53ED2D6F1802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DBBC0C2F-66BA-219C-C43A-302435FBD7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900DFE9B-E9D1-9081-5374-E8846B3307BD}"/>
                </a:ext>
              </a:extLst>
            </p:cNvPr>
            <p:cNvSpPr txBox="1"/>
            <p:nvPr/>
          </p:nvSpPr>
          <p:spPr>
            <a:xfrm>
              <a:off x="246761" y="99745"/>
              <a:ext cx="1602682" cy="17723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4800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10</a:t>
              </a:r>
              <a:endParaRPr lang="en-US" sz="4800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 171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Freeform 172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3" name="Freeform 173">
            <a:hlinkClick r:id="rId2"/>
          </p:cNvPr>
          <p:cNvSpPr/>
          <p:nvPr/>
        </p:nvSpPr>
        <p:spPr>
          <a:xfrm>
            <a:off x="0" y="-328186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4" name="Picture 17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25229" y="754761"/>
            <a:ext cx="4946396" cy="3584321"/>
          </a:xfrm>
          <a:prstGeom prst="rect">
            <a:avLst/>
          </a:prstGeom>
          <a:noFill/>
        </p:spPr>
      </p:pic>
      <p:pic>
        <p:nvPicPr>
          <p:cNvPr id="175" name="Picture 17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0755" y="754889"/>
            <a:ext cx="5967476" cy="3638677"/>
          </a:xfrm>
          <a:prstGeom prst="rect">
            <a:avLst/>
          </a:prstGeom>
          <a:noFill/>
        </p:spPr>
      </p:pic>
      <p:pic>
        <p:nvPicPr>
          <p:cNvPr id="176" name="Picture 17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7941" y="5052073"/>
            <a:ext cx="2171445" cy="2120900"/>
          </a:xfrm>
          <a:prstGeom prst="rect">
            <a:avLst/>
          </a:prstGeom>
          <a:noFill/>
        </p:spPr>
      </p:pic>
      <p:pic>
        <p:nvPicPr>
          <p:cNvPr id="177" name="Picture 17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32934" y="5054105"/>
            <a:ext cx="2456052" cy="2118867"/>
          </a:xfrm>
          <a:prstGeom prst="rect">
            <a:avLst/>
          </a:prstGeom>
          <a:noFill/>
        </p:spPr>
      </p:pic>
      <p:pic>
        <p:nvPicPr>
          <p:cNvPr id="178" name="Picture 178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45069" y="5052073"/>
            <a:ext cx="2468879" cy="2120900"/>
          </a:xfrm>
          <a:prstGeom prst="rect">
            <a:avLst/>
          </a:prstGeom>
          <a:noFill/>
        </p:spPr>
      </p:pic>
      <p:pic>
        <p:nvPicPr>
          <p:cNvPr id="179" name="Picture 179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70031" y="5004194"/>
            <a:ext cx="2456052" cy="2168779"/>
          </a:xfrm>
          <a:prstGeom prst="rect">
            <a:avLst/>
          </a:prstGeom>
          <a:noFill/>
        </p:spPr>
      </p:pic>
      <p:sp>
        <p:nvSpPr>
          <p:cNvPr id="180" name="Rectangle 180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81" name="Rectangle 181"/>
          <p:cNvSpPr/>
          <p:nvPr/>
        </p:nvSpPr>
        <p:spPr>
          <a:xfrm>
            <a:off x="428244" y="3290660"/>
            <a:ext cx="2498808" cy="11315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3650" b="0" i="0" spc="0" baseline="0" dirty="0">
                <a:solidFill>
                  <a:srgbClr val="124E73"/>
                </a:solidFill>
                <a:latin typeface="CenturySchoolbook"/>
              </a:rPr>
              <a:t>Evaluation </a:t>
            </a:r>
          </a:p>
          <a:p>
            <a:pPr marL="0">
              <a:lnSpc>
                <a:spcPts val="4598"/>
              </a:lnSpc>
            </a:pPr>
            <a:r>
              <a:rPr lang="en-GB" sz="3647" b="0" i="0" spc="2021" baseline="0" dirty="0">
                <a:solidFill>
                  <a:srgbClr val="124E73"/>
                </a:solidFill>
                <a:latin typeface="CenturySchoolbook"/>
              </a:rPr>
              <a:t> </a:t>
            </a:r>
            <a:r>
              <a:rPr lang="en-GB" sz="3647" b="0" i="0" spc="0" baseline="0" dirty="0">
                <a:solidFill>
                  <a:srgbClr val="124E73"/>
                </a:solidFill>
                <a:latin typeface="CenturySchoolbook"/>
              </a:rPr>
              <a:t>metrics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0E2244B5-4F47-BF89-E300-DD051C9AC776}"/>
              </a:ext>
            </a:extLst>
          </p:cNvPr>
          <p:cNvGrpSpPr/>
          <p:nvPr/>
        </p:nvGrpSpPr>
        <p:grpSpPr>
          <a:xfrm>
            <a:off x="5329" y="-104574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30D47801-66AB-6B4B-1049-82FEC33C1FDD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0F6C99D3-E35A-B099-CB8D-D845F46364AD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7D630B30-D3CA-2E3F-2E6A-C1E6C6DBDA5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33E9251C-2016-FDDC-7A99-01B5ED7A62FE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11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182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3" name="Freeform 183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4" name="Freeform 184">
            <a:hlinkClick r:id="rId2"/>
          </p:cNvPr>
          <p:cNvSpPr/>
          <p:nvPr/>
        </p:nvSpPr>
        <p:spPr>
          <a:xfrm>
            <a:off x="-315249" y="-239659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5" name="Freeform 185"/>
          <p:cNvSpPr/>
          <p:nvPr/>
        </p:nvSpPr>
        <p:spPr>
          <a:xfrm>
            <a:off x="793788" y="3815589"/>
            <a:ext cx="4196422" cy="3393643"/>
          </a:xfrm>
          <a:custGeom>
            <a:avLst/>
            <a:gdLst/>
            <a:ahLst/>
            <a:cxnLst/>
            <a:rect l="0" t="0" r="0" b="0"/>
            <a:pathLst>
              <a:path w="4196422" h="3393643">
                <a:moveTo>
                  <a:pt x="0" y="34035"/>
                </a:moveTo>
                <a:cubicBezTo>
                  <a:pt x="0" y="15240"/>
                  <a:pt x="15240" y="0"/>
                  <a:pt x="34036" y="0"/>
                </a:cubicBezTo>
                <a:lnTo>
                  <a:pt x="4162259" y="0"/>
                </a:lnTo>
                <a:cubicBezTo>
                  <a:pt x="4181183" y="0"/>
                  <a:pt x="4196422" y="15240"/>
                  <a:pt x="4196422" y="34035"/>
                </a:cubicBezTo>
                <a:lnTo>
                  <a:pt x="4196422" y="3359607"/>
                </a:lnTo>
                <a:cubicBezTo>
                  <a:pt x="4196422" y="3378403"/>
                  <a:pt x="4181183" y="3393643"/>
                  <a:pt x="4162259" y="3393643"/>
                </a:cubicBezTo>
                <a:lnTo>
                  <a:pt x="34036" y="3393643"/>
                </a:lnTo>
                <a:cubicBezTo>
                  <a:pt x="15240" y="3393643"/>
                  <a:pt x="0" y="3378403"/>
                  <a:pt x="0" y="3359607"/>
                </a:cubicBezTo>
                <a:close/>
                <a:moveTo>
                  <a:pt x="3586188" y="4414011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6" name="Freeform 186"/>
          <p:cNvSpPr/>
          <p:nvPr/>
        </p:nvSpPr>
        <p:spPr>
          <a:xfrm>
            <a:off x="5216905" y="3815589"/>
            <a:ext cx="4196462" cy="3393643"/>
          </a:xfrm>
          <a:custGeom>
            <a:avLst/>
            <a:gdLst/>
            <a:ahLst/>
            <a:cxnLst/>
            <a:rect l="0" t="0" r="0" b="0"/>
            <a:pathLst>
              <a:path w="4196462" h="3393643">
                <a:moveTo>
                  <a:pt x="0" y="34035"/>
                </a:moveTo>
                <a:cubicBezTo>
                  <a:pt x="0" y="15240"/>
                  <a:pt x="15241" y="0"/>
                  <a:pt x="34036" y="0"/>
                </a:cubicBezTo>
                <a:lnTo>
                  <a:pt x="4162426" y="0"/>
                </a:lnTo>
                <a:cubicBezTo>
                  <a:pt x="4181222" y="0"/>
                  <a:pt x="4196462" y="15240"/>
                  <a:pt x="4196462" y="34035"/>
                </a:cubicBezTo>
                <a:lnTo>
                  <a:pt x="4196462" y="3359607"/>
                </a:lnTo>
                <a:cubicBezTo>
                  <a:pt x="4196462" y="3378403"/>
                  <a:pt x="4181222" y="3393643"/>
                  <a:pt x="4162426" y="3393643"/>
                </a:cubicBezTo>
                <a:lnTo>
                  <a:pt x="34036" y="3393643"/>
                </a:lnTo>
                <a:cubicBezTo>
                  <a:pt x="15241" y="3393643"/>
                  <a:pt x="0" y="3378403"/>
                  <a:pt x="0" y="3359607"/>
                </a:cubicBezTo>
                <a:close/>
                <a:moveTo>
                  <a:pt x="-836929" y="4414011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7" name="Freeform 187"/>
          <p:cNvSpPr/>
          <p:nvPr/>
        </p:nvSpPr>
        <p:spPr>
          <a:xfrm>
            <a:off x="9640189" y="3815589"/>
            <a:ext cx="4196333" cy="3393643"/>
          </a:xfrm>
          <a:custGeom>
            <a:avLst/>
            <a:gdLst/>
            <a:ahLst/>
            <a:cxnLst/>
            <a:rect l="0" t="0" r="0" b="0"/>
            <a:pathLst>
              <a:path w="4196333" h="3393643">
                <a:moveTo>
                  <a:pt x="0" y="34035"/>
                </a:moveTo>
                <a:cubicBezTo>
                  <a:pt x="0" y="15240"/>
                  <a:pt x="15240" y="0"/>
                  <a:pt x="34036" y="0"/>
                </a:cubicBezTo>
                <a:lnTo>
                  <a:pt x="4162298" y="0"/>
                </a:lnTo>
                <a:cubicBezTo>
                  <a:pt x="4181094" y="0"/>
                  <a:pt x="4196333" y="15240"/>
                  <a:pt x="4196333" y="34035"/>
                </a:cubicBezTo>
                <a:lnTo>
                  <a:pt x="4196333" y="3359607"/>
                </a:lnTo>
                <a:cubicBezTo>
                  <a:pt x="4196333" y="3378403"/>
                  <a:pt x="4181094" y="3393643"/>
                  <a:pt x="4162298" y="3393643"/>
                </a:cubicBezTo>
                <a:lnTo>
                  <a:pt x="34036" y="3393643"/>
                </a:lnTo>
                <a:cubicBezTo>
                  <a:pt x="15240" y="3393643"/>
                  <a:pt x="0" y="3378403"/>
                  <a:pt x="0" y="3359607"/>
                </a:cubicBezTo>
                <a:close/>
                <a:moveTo>
                  <a:pt x="-5260213" y="4414011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8" name="Rectangle 188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89" name="Rectangle 189"/>
          <p:cNvSpPr/>
          <p:nvPr/>
        </p:nvSpPr>
        <p:spPr>
          <a:xfrm>
            <a:off x="794004" y="996056"/>
            <a:ext cx="12665674" cy="20075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454" b="0" i="0" spc="0" baseline="0" dirty="0">
                <a:solidFill>
                  <a:srgbClr val="124E73"/>
                </a:solidFill>
                <a:latin typeface="CenturySchoolbook"/>
              </a:rPr>
              <a:t>SD – Scene Description</a:t>
            </a:r>
          </a:p>
          <a:p>
            <a:pPr marL="464820">
              <a:lnSpc>
                <a:spcPts val="4745"/>
              </a:lnSpc>
            </a:pPr>
            <a:r>
              <a:rPr lang="en-GB" sz="1800" b="1" i="0" spc="0" baseline="0" dirty="0">
                <a:solidFill>
                  <a:srgbClr val="2B4150"/>
                </a:solidFill>
                <a:latin typeface="CenturySchoolbook-Bold"/>
              </a:rPr>
              <a:t>Task Description: </a:t>
            </a: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This flow describes the scene visually in natural language and converts it into speech for visually </a:t>
            </a:r>
          </a:p>
          <a:p>
            <a:pPr marL="545592">
              <a:lnSpc>
                <a:spcPts val="2897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impaired users. Due to the large model size, it is deployed as an API instead of running directly on the Raspberry Pi. </a:t>
            </a:r>
          </a:p>
          <a:p>
            <a:pPr marL="5055361">
              <a:lnSpc>
                <a:spcPts val="2904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It includes three main tasks:</a:t>
            </a:r>
          </a:p>
        </p:txBody>
      </p:sp>
      <p:sp>
        <p:nvSpPr>
          <p:cNvPr id="190" name="Rectangle 190"/>
          <p:cNvSpPr/>
          <p:nvPr/>
        </p:nvSpPr>
        <p:spPr>
          <a:xfrm>
            <a:off x="1020775" y="4013161"/>
            <a:ext cx="3720667" cy="29338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788212"/>
            <a:r>
              <a:rPr lang="en-GB" sz="2006" b="1" i="0" spc="0" baseline="0" dirty="0">
                <a:solidFill>
                  <a:srgbClr val="2B4150"/>
                </a:solidFill>
                <a:latin typeface="CenturySchoolbook-Bold"/>
              </a:rPr>
              <a:t>Text Generation</a:t>
            </a:r>
          </a:p>
          <a:p>
            <a:pPr marL="0">
              <a:lnSpc>
                <a:spcPts val="4252"/>
              </a:lnSpc>
            </a:pPr>
            <a:r>
              <a:rPr lang="en-GB" sz="1802" b="1" i="0" spc="0" baseline="0" dirty="0">
                <a:solidFill>
                  <a:srgbClr val="2B4150"/>
                </a:solidFill>
                <a:latin typeface="CenturySchoolbook-Bold"/>
              </a:rPr>
              <a:t>Model:</a:t>
            </a:r>
            <a:r>
              <a:rPr lang="en-GB" sz="1802" b="0" i="0" spc="0" baseline="0" dirty="0">
                <a:solidFill>
                  <a:srgbClr val="2B4150"/>
                </a:solidFill>
                <a:latin typeface="CenturySchoolbook"/>
              </a:rPr>
              <a:t> BLIP Transformer (V1)</a:t>
            </a:r>
          </a:p>
          <a:p>
            <a:pPr marL="0">
              <a:lnSpc>
                <a:spcPts val="3930"/>
              </a:lnSpc>
            </a:pPr>
            <a:r>
              <a:rPr lang="en-GB" sz="1800" b="1" i="0" spc="0" baseline="0" dirty="0">
                <a:solidFill>
                  <a:srgbClr val="2B4150"/>
                </a:solidFill>
                <a:latin typeface="CenturySchoolbook-Bold"/>
              </a:rPr>
              <a:t>Description:</a:t>
            </a: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 Generates a natural </a:t>
            </a:r>
          </a:p>
          <a:p>
            <a:pPr marL="0">
              <a:lnSpc>
                <a:spcPts val="2904"/>
              </a:lnSpc>
            </a:pP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language description of the image </a:t>
            </a:r>
          </a:p>
          <a:p>
            <a:pPr marL="0">
              <a:lnSpc>
                <a:spcPts val="2903"/>
              </a:lnSpc>
            </a:pP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and its objects</a:t>
            </a:r>
          </a:p>
          <a:p>
            <a:pPr marL="0">
              <a:lnSpc>
                <a:spcPts val="3837"/>
              </a:lnSpc>
            </a:pP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Deployed as an API for better </a:t>
            </a:r>
          </a:p>
          <a:p>
            <a:pPr marL="0">
              <a:lnSpc>
                <a:spcPts val="2904"/>
              </a:lnSpc>
            </a:pP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performance</a:t>
            </a:r>
          </a:p>
        </p:txBody>
      </p:sp>
      <p:sp>
        <p:nvSpPr>
          <p:cNvPr id="191" name="Rectangle 191"/>
          <p:cNvSpPr/>
          <p:nvPr/>
        </p:nvSpPr>
        <p:spPr>
          <a:xfrm>
            <a:off x="5444363" y="4039751"/>
            <a:ext cx="3449679" cy="20453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51765"/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Image Caption to Speech</a:t>
            </a:r>
          </a:p>
          <a:p>
            <a:pPr marL="0">
              <a:lnSpc>
                <a:spcPts val="4045"/>
              </a:lnSpc>
            </a:pPr>
            <a:r>
              <a:rPr lang="en-GB" sz="1802" b="0" i="0" spc="0" baseline="0" dirty="0">
                <a:solidFill>
                  <a:srgbClr val="2B4150"/>
                </a:solidFill>
                <a:latin typeface="CenturySchoolbook"/>
              </a:rPr>
              <a:t>Converts the generated caption </a:t>
            </a:r>
          </a:p>
          <a:p>
            <a:pPr marL="0">
              <a:lnSpc>
                <a:spcPts val="2905"/>
              </a:lnSpc>
            </a:pP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into voice</a:t>
            </a:r>
          </a:p>
          <a:p>
            <a:pPr marL="0">
              <a:lnSpc>
                <a:spcPts val="3883"/>
              </a:lnSpc>
            </a:pPr>
            <a:r>
              <a:rPr lang="en-GB" sz="1800" b="1" i="0" spc="0" baseline="0" dirty="0">
                <a:solidFill>
                  <a:srgbClr val="2B4150"/>
                </a:solidFill>
                <a:latin typeface="CenturySchoolbook-Bold"/>
              </a:rPr>
              <a:t>Output:</a:t>
            </a: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 Audio feedback to the </a:t>
            </a:r>
          </a:p>
          <a:p>
            <a:pPr marL="0">
              <a:lnSpc>
                <a:spcPts val="2904"/>
              </a:lnSpc>
            </a:pP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blind user</a:t>
            </a:r>
          </a:p>
        </p:txBody>
      </p:sp>
      <p:sp>
        <p:nvSpPr>
          <p:cNvPr id="192" name="Rectangle 192"/>
          <p:cNvSpPr/>
          <p:nvPr/>
        </p:nvSpPr>
        <p:spPr>
          <a:xfrm>
            <a:off x="9867900" y="3997333"/>
            <a:ext cx="3696991" cy="171893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885697"/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Image Capture</a:t>
            </a:r>
          </a:p>
          <a:p>
            <a:pPr marL="0">
              <a:lnSpc>
                <a:spcPts val="4379"/>
              </a:lnSpc>
            </a:pPr>
            <a:r>
              <a:rPr lang="en-GB" sz="1802" b="1" i="0" spc="0" baseline="0" dirty="0">
                <a:solidFill>
                  <a:srgbClr val="2B4150"/>
                </a:solidFill>
                <a:latin typeface="CenturySchoolbook-Bold"/>
              </a:rPr>
              <a:t>Method:</a:t>
            </a:r>
            <a:r>
              <a:rPr lang="en-GB" sz="1802" b="0" i="0" spc="0" baseline="0" dirty="0">
                <a:solidFill>
                  <a:srgbClr val="2B4150"/>
                </a:solidFill>
                <a:latin typeface="CenturySchoolbook"/>
              </a:rPr>
              <a:t> Real-time image capture </a:t>
            </a:r>
          </a:p>
          <a:p>
            <a:pPr marL="0">
              <a:lnSpc>
                <a:spcPts val="2905"/>
              </a:lnSpc>
            </a:pP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from camera</a:t>
            </a:r>
          </a:p>
          <a:p>
            <a:pPr marL="0">
              <a:lnSpc>
                <a:spcPts val="3883"/>
              </a:lnSpc>
            </a:pPr>
            <a:r>
              <a:rPr lang="en-GB" sz="1800" b="1" i="0" spc="0" baseline="0" dirty="0">
                <a:solidFill>
                  <a:srgbClr val="2B4150"/>
                </a:solidFill>
                <a:latin typeface="CenturySchoolbook-Bold"/>
              </a:rPr>
              <a:t>Output:</a:t>
            </a:r>
            <a:r>
              <a:rPr lang="en-GB" sz="1800" b="0" i="0" spc="0" baseline="0" dirty="0">
                <a:solidFill>
                  <a:srgbClr val="2B4150"/>
                </a:solidFill>
                <a:latin typeface="CenturySchoolbook"/>
              </a:rPr>
              <a:t> Image frame for analysis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DBA44A39-761E-E451-D742-FB22B20FC90A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FE8107EB-4ECD-F262-96D4-39FA0C18C8E0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6739882D-4690-16E5-51F4-4CDAA1DB40DF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06EB8E14-F6D3-178F-4545-EDE9F5D7533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447AFFEC-1C4D-FE01-B24B-9B82D495E999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193">
            <a:hlinkClick r:id="rId10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4" name="Freeform 194">
            <a:hlinkClick r:id="rId10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5" name="Freeform 195">
            <a:hlinkClick r:id="rId10"/>
          </p:cNvPr>
          <p:cNvSpPr/>
          <p:nvPr/>
        </p:nvSpPr>
        <p:spPr>
          <a:xfrm>
            <a:off x="-253274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6" name="Freeform 196"/>
          <p:cNvSpPr/>
          <p:nvPr/>
        </p:nvSpPr>
        <p:spPr>
          <a:xfrm>
            <a:off x="4195317" y="6819647"/>
            <a:ext cx="6861684" cy="1127226"/>
          </a:xfrm>
          <a:custGeom>
            <a:avLst/>
            <a:gdLst/>
            <a:ahLst/>
            <a:cxnLst/>
            <a:rect l="0" t="0" r="0" b="0"/>
            <a:pathLst>
              <a:path w="6861684" h="1127226">
                <a:moveTo>
                  <a:pt x="0" y="11303"/>
                </a:moveTo>
                <a:cubicBezTo>
                  <a:pt x="0" y="4953"/>
                  <a:pt x="5080" y="0"/>
                  <a:pt x="11304" y="0"/>
                </a:cubicBezTo>
                <a:lnTo>
                  <a:pt x="6850380" y="0"/>
                </a:lnTo>
                <a:cubicBezTo>
                  <a:pt x="6856603" y="0"/>
                  <a:pt x="6861684" y="4953"/>
                  <a:pt x="6861684" y="11303"/>
                </a:cubicBezTo>
                <a:lnTo>
                  <a:pt x="6861684" y="1115923"/>
                </a:lnTo>
                <a:cubicBezTo>
                  <a:pt x="6861684" y="1122159"/>
                  <a:pt x="6856603" y="1127226"/>
                  <a:pt x="6850380" y="1127226"/>
                </a:cubicBezTo>
                <a:lnTo>
                  <a:pt x="11304" y="1127226"/>
                </a:lnTo>
                <a:cubicBezTo>
                  <a:pt x="5080" y="1127226"/>
                  <a:pt x="0" y="1122159"/>
                  <a:pt x="0" y="1115923"/>
                </a:cubicBezTo>
                <a:close/>
                <a:moveTo>
                  <a:pt x="-2796667" y="1409953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97" name="Picture 197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1185" y="907416"/>
            <a:ext cx="4074414" cy="2773679"/>
          </a:xfrm>
          <a:prstGeom prst="rect">
            <a:avLst/>
          </a:prstGeom>
          <a:noFill/>
        </p:spPr>
      </p:pic>
      <p:pic>
        <p:nvPicPr>
          <p:cNvPr id="198" name="Picture 198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7191" y="907415"/>
            <a:ext cx="4822825" cy="2775585"/>
          </a:xfrm>
          <a:prstGeom prst="rect">
            <a:avLst/>
          </a:prstGeom>
          <a:noFill/>
        </p:spPr>
      </p:pic>
      <p:pic>
        <p:nvPicPr>
          <p:cNvPr id="199" name="Picture 199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4108" y="3890519"/>
            <a:ext cx="8781160" cy="2777235"/>
          </a:xfrm>
          <a:prstGeom prst="rect">
            <a:avLst/>
          </a:prstGeom>
          <a:noFill/>
        </p:spPr>
      </p:pic>
      <p:pic>
        <p:nvPicPr>
          <p:cNvPr id="200" name="Picture 200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256" y="6776860"/>
            <a:ext cx="2224023" cy="1127137"/>
          </a:xfrm>
          <a:prstGeom prst="rect">
            <a:avLst/>
          </a:prstGeom>
          <a:noFill/>
        </p:spPr>
      </p:pic>
      <p:pic>
        <p:nvPicPr>
          <p:cNvPr id="207" name="Picture 154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4535" y="7223405"/>
            <a:ext cx="1293622" cy="374992"/>
          </a:xfrm>
          <a:prstGeom prst="rect">
            <a:avLst/>
          </a:prstGeom>
          <a:noFill/>
        </p:spPr>
      </p:pic>
      <p:sp>
        <p:nvSpPr>
          <p:cNvPr id="208" name="Rectangle 208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09" name="Rectangle 209"/>
          <p:cNvSpPr/>
          <p:nvPr/>
        </p:nvSpPr>
        <p:spPr>
          <a:xfrm>
            <a:off x="428244" y="3290660"/>
            <a:ext cx="2498808" cy="11315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3650" b="0" i="0" spc="0" baseline="0" dirty="0">
                <a:solidFill>
                  <a:srgbClr val="124E73"/>
                </a:solidFill>
                <a:latin typeface="CenturySchoolbook"/>
              </a:rPr>
              <a:t>Evaluation </a:t>
            </a:r>
          </a:p>
          <a:p>
            <a:pPr marL="0">
              <a:lnSpc>
                <a:spcPts val="4598"/>
              </a:lnSpc>
            </a:pPr>
            <a:r>
              <a:rPr lang="en-GB" sz="3647" b="0" i="0" spc="2021" baseline="0" dirty="0">
                <a:solidFill>
                  <a:srgbClr val="124E73"/>
                </a:solidFill>
                <a:latin typeface="CenturySchoolbook"/>
              </a:rPr>
              <a:t> </a:t>
            </a:r>
            <a:r>
              <a:rPr lang="en-GB" sz="3647" b="0" i="0" spc="0" baseline="0" dirty="0">
                <a:solidFill>
                  <a:srgbClr val="124E73"/>
                </a:solidFill>
                <a:latin typeface="CenturySchoolbook"/>
              </a:rPr>
              <a:t>metrics</a:t>
            </a:r>
          </a:p>
        </p:txBody>
      </p:sp>
      <p:pic>
        <p:nvPicPr>
          <p:cNvPr id="2" name="caption_0.mp3">
            <a:hlinkClick r:id="" action="ppaction://media"/>
            <a:extLst>
              <a:ext uri="{FF2B5EF4-FFF2-40B4-BE49-F238E27FC236}">
                <a16:creationId xmlns:a16="http://schemas.microsoft.com/office/drawing/2014/main" id="{A4D1A143-61A2-B624-AF06-618C3C8A2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>
            <a:biLevel thresh="75000"/>
          </a:blip>
          <a:stretch>
            <a:fillRect/>
          </a:stretch>
        </p:blipFill>
        <p:spPr>
          <a:xfrm>
            <a:off x="4323594" y="7161489"/>
            <a:ext cx="762632" cy="469022"/>
          </a:xfrm>
          <a:prstGeom prst="rect">
            <a:avLst/>
          </a:prstGeom>
          <a:noFill/>
          <a:effectLst/>
        </p:spPr>
      </p:pic>
      <p:pic>
        <p:nvPicPr>
          <p:cNvPr id="3" name="caption_1.mp3">
            <a:hlinkClick r:id="" action="ppaction://media"/>
            <a:extLst>
              <a:ext uri="{FF2B5EF4-FFF2-40B4-BE49-F238E27FC236}">
                <a16:creationId xmlns:a16="http://schemas.microsoft.com/office/drawing/2014/main" id="{7123EFC0-CAE5-42C1-4802-D7E2014188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>
            <a:biLevel thresh="75000"/>
          </a:blip>
          <a:stretch>
            <a:fillRect/>
          </a:stretch>
        </p:blipFill>
        <p:spPr>
          <a:xfrm>
            <a:off x="5482229" y="7161489"/>
            <a:ext cx="802378" cy="469022"/>
          </a:xfrm>
          <a:prstGeom prst="rect">
            <a:avLst/>
          </a:prstGeom>
        </p:spPr>
      </p:pic>
      <p:pic>
        <p:nvPicPr>
          <p:cNvPr id="4" name="caption_2.mp3">
            <a:hlinkClick r:id="" action="ppaction://media"/>
            <a:extLst>
              <a:ext uri="{FF2B5EF4-FFF2-40B4-BE49-F238E27FC236}">
                <a16:creationId xmlns:a16="http://schemas.microsoft.com/office/drawing/2014/main" id="{CED2E145-2B94-A14F-D070-9950E6D28CB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>
            <a:biLevel thresh="75000"/>
          </a:blip>
          <a:stretch>
            <a:fillRect/>
          </a:stretch>
        </p:blipFill>
        <p:spPr>
          <a:xfrm>
            <a:off x="6680610" y="7156752"/>
            <a:ext cx="762633" cy="508307"/>
          </a:xfrm>
          <a:prstGeom prst="rect">
            <a:avLst/>
          </a:prstGeom>
        </p:spPr>
      </p:pic>
      <p:pic>
        <p:nvPicPr>
          <p:cNvPr id="5" name="caption_3.mp3">
            <a:hlinkClick r:id="" action="ppaction://media"/>
            <a:extLst>
              <a:ext uri="{FF2B5EF4-FFF2-40B4-BE49-F238E27FC236}">
                <a16:creationId xmlns:a16="http://schemas.microsoft.com/office/drawing/2014/main" id="{5F57D00B-D56F-A1E4-C606-4D8503195DF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>
            <a:biLevel thresh="75000"/>
          </a:blip>
          <a:stretch>
            <a:fillRect/>
          </a:stretch>
        </p:blipFill>
        <p:spPr>
          <a:xfrm>
            <a:off x="7839245" y="7147258"/>
            <a:ext cx="776478" cy="577405"/>
          </a:xfrm>
          <a:prstGeom prst="rect">
            <a:avLst/>
          </a:prstGeom>
        </p:spPr>
      </p:pic>
      <p:pic>
        <p:nvPicPr>
          <p:cNvPr id="6" name="caption_4.mp3">
            <a:hlinkClick r:id="" action="ppaction://media"/>
            <a:extLst>
              <a:ext uri="{FF2B5EF4-FFF2-40B4-BE49-F238E27FC236}">
                <a16:creationId xmlns:a16="http://schemas.microsoft.com/office/drawing/2014/main" id="{EA78DD27-D4A6-66CF-8174-DE6BD6FC1BC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>
            <a:biLevel thresh="75000"/>
          </a:blip>
          <a:stretch>
            <a:fillRect/>
          </a:stretch>
        </p:blipFill>
        <p:spPr>
          <a:xfrm>
            <a:off x="8997881" y="7168669"/>
            <a:ext cx="802379" cy="534581"/>
          </a:xfrm>
          <a:prstGeom prst="rect">
            <a:avLst/>
          </a:prstGeom>
        </p:spPr>
      </p:pic>
      <p:pic>
        <p:nvPicPr>
          <p:cNvPr id="7" name="caption_5.mp3">
            <a:hlinkClick r:id="" action="ppaction://media"/>
            <a:extLst>
              <a:ext uri="{FF2B5EF4-FFF2-40B4-BE49-F238E27FC236}">
                <a16:creationId xmlns:a16="http://schemas.microsoft.com/office/drawing/2014/main" id="{326C8A9E-19C9-541C-D3D7-D9143CB37C0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1">
            <a:biLevel thresh="75000"/>
          </a:blip>
          <a:stretch>
            <a:fillRect/>
          </a:stretch>
        </p:blipFill>
        <p:spPr>
          <a:xfrm>
            <a:off x="10196262" y="7138207"/>
            <a:ext cx="730290" cy="595503"/>
          </a:xfrm>
          <a:prstGeom prst="rect">
            <a:avLst/>
          </a:prstGeom>
        </p:spPr>
      </p:pic>
      <p:grpSp>
        <p:nvGrpSpPr>
          <p:cNvPr id="8" name="Group 8">
            <a:extLst>
              <a:ext uri="{FF2B5EF4-FFF2-40B4-BE49-F238E27FC236}">
                <a16:creationId xmlns:a16="http://schemas.microsoft.com/office/drawing/2014/main" id="{AF0DA66C-9220-5D2C-BD97-6583A1EE12A1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573D39C-8725-E8F5-7C39-9E86DF8385D6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6A72970-DE85-51D0-FC64-FD2BA43E9EAA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3F3092-0F96-3789-4BCB-228CFEE5A0E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0" name="TextBox 12">
              <a:extLst>
                <a:ext uri="{FF2B5EF4-FFF2-40B4-BE49-F238E27FC236}">
                  <a16:creationId xmlns:a16="http://schemas.microsoft.com/office/drawing/2014/main" id="{BF74AD20-F493-2AE1-C3D7-FD0819231BC3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210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1" name="Freeform 211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2" name="Freeform 212">
            <a:hlinkClick r:id="rId2"/>
          </p:cNvPr>
          <p:cNvSpPr/>
          <p:nvPr/>
        </p:nvSpPr>
        <p:spPr>
          <a:xfrm>
            <a:off x="-31988" y="-328186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3" name="Freeform 213"/>
          <p:cNvSpPr/>
          <p:nvPr/>
        </p:nvSpPr>
        <p:spPr>
          <a:xfrm>
            <a:off x="7536180" y="3689604"/>
            <a:ext cx="6903465" cy="3034793"/>
          </a:xfrm>
          <a:custGeom>
            <a:avLst/>
            <a:gdLst/>
            <a:ahLst/>
            <a:cxnLst/>
            <a:rect l="0" t="0" r="0" b="0"/>
            <a:pathLst>
              <a:path w="6903465" h="3034793">
                <a:moveTo>
                  <a:pt x="0" y="30354"/>
                </a:moveTo>
                <a:cubicBezTo>
                  <a:pt x="0" y="13589"/>
                  <a:pt x="13715" y="0"/>
                  <a:pt x="30479" y="0"/>
                </a:cubicBezTo>
                <a:lnTo>
                  <a:pt x="6872985" y="0"/>
                </a:lnTo>
                <a:cubicBezTo>
                  <a:pt x="6889750" y="0"/>
                  <a:pt x="6903465" y="13589"/>
                  <a:pt x="6903465" y="30354"/>
                </a:cubicBezTo>
                <a:lnTo>
                  <a:pt x="6903465" y="3004313"/>
                </a:lnTo>
                <a:cubicBezTo>
                  <a:pt x="6903465" y="3021204"/>
                  <a:pt x="6889750" y="3034793"/>
                  <a:pt x="6872985" y="3034793"/>
                </a:cubicBezTo>
                <a:lnTo>
                  <a:pt x="30479" y="3034793"/>
                </a:lnTo>
                <a:cubicBezTo>
                  <a:pt x="13715" y="3034793"/>
                  <a:pt x="0" y="3021204"/>
                  <a:pt x="0" y="3004313"/>
                </a:cubicBezTo>
                <a:close/>
                <a:moveTo>
                  <a:pt x="-3026538" y="4539996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4" name="Freeform 214"/>
          <p:cNvSpPr/>
          <p:nvPr/>
        </p:nvSpPr>
        <p:spPr>
          <a:xfrm>
            <a:off x="539140" y="3689604"/>
            <a:ext cx="6903441" cy="3034793"/>
          </a:xfrm>
          <a:custGeom>
            <a:avLst/>
            <a:gdLst/>
            <a:ahLst/>
            <a:cxnLst/>
            <a:rect l="0" t="0" r="0" b="0"/>
            <a:pathLst>
              <a:path w="6903441" h="3034793">
                <a:moveTo>
                  <a:pt x="0" y="30354"/>
                </a:moveTo>
                <a:cubicBezTo>
                  <a:pt x="0" y="13589"/>
                  <a:pt x="13640" y="0"/>
                  <a:pt x="30442" y="0"/>
                </a:cubicBezTo>
                <a:lnTo>
                  <a:pt x="6872961" y="0"/>
                </a:lnTo>
                <a:cubicBezTo>
                  <a:pt x="6889725" y="0"/>
                  <a:pt x="6903441" y="13589"/>
                  <a:pt x="6903441" y="30354"/>
                </a:cubicBezTo>
                <a:lnTo>
                  <a:pt x="6903441" y="3004313"/>
                </a:lnTo>
                <a:cubicBezTo>
                  <a:pt x="6903441" y="3021204"/>
                  <a:pt x="6889725" y="3034793"/>
                  <a:pt x="6872961" y="3034793"/>
                </a:cubicBezTo>
                <a:lnTo>
                  <a:pt x="30442" y="3034793"/>
                </a:lnTo>
                <a:cubicBezTo>
                  <a:pt x="13640" y="3034793"/>
                  <a:pt x="0" y="3021204"/>
                  <a:pt x="0" y="3004313"/>
                </a:cubicBezTo>
                <a:close/>
                <a:moveTo>
                  <a:pt x="3970502" y="4539996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5" name="Rectangle 215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16" name="Rectangle 216"/>
          <p:cNvSpPr/>
          <p:nvPr/>
        </p:nvSpPr>
        <p:spPr>
          <a:xfrm>
            <a:off x="794004" y="1481624"/>
            <a:ext cx="13062108" cy="49963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452" b="0" i="0" spc="0" baseline="0" dirty="0">
                <a:solidFill>
                  <a:srgbClr val="124E73"/>
                </a:solidFill>
                <a:latin typeface="CenturySchoolbook"/>
              </a:rPr>
              <a:t>TR – Text Reading</a:t>
            </a:r>
          </a:p>
          <a:p>
            <a:pPr marL="41757">
              <a:lnSpc>
                <a:spcPts val="4518"/>
              </a:lnSpc>
            </a:pPr>
            <a:r>
              <a:rPr lang="en-GB" sz="1752" b="1" i="0" spc="0" baseline="0" dirty="0">
                <a:solidFill>
                  <a:srgbClr val="2B4150"/>
                </a:solidFill>
                <a:latin typeface="CenturySchoolbook-Bold"/>
              </a:rPr>
              <a:t>Task Description</a:t>
            </a:r>
            <a:r>
              <a:rPr lang="en-GB" sz="1752" b="1" i="0" spc="0" baseline="0" dirty="0">
                <a:solidFill>
                  <a:srgbClr val="2B4150"/>
                </a:solidFill>
                <a:latin typeface="Source Sans Pro,Bold"/>
              </a:rPr>
              <a:t>:</a:t>
            </a:r>
            <a:r>
              <a:rPr lang="en-GB" sz="1752" b="1" i="0" spc="0" baseline="0" dirty="0">
                <a:solidFill>
                  <a:srgbClr val="2B4150"/>
                </a:solidFill>
                <a:latin typeface="CenturySchoolbook-Bold"/>
              </a:rPr>
              <a:t> </a:t>
            </a: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This flow detects and reads printed or written text from the environment using an OCR-based pipeline. It </a:t>
            </a:r>
          </a:p>
          <a:p>
            <a:pPr marL="858647">
              <a:lnSpc>
                <a:spcPts val="2807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uses Paddle-OCR, which is deployed as an external API to reduce the computational load on the Raspberry Pi. </a:t>
            </a:r>
          </a:p>
          <a:p>
            <a:pPr marL="4772914">
              <a:lnSpc>
                <a:spcPts val="2904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The flow includes two main tasks:</a:t>
            </a:r>
          </a:p>
          <a:p>
            <a:pPr marL="2193289">
              <a:lnSpc>
                <a:spcPts val="5894"/>
              </a:lnSpc>
            </a:pPr>
            <a:r>
              <a:rPr lang="en-GB" sz="2195" b="0" i="0" spc="0" baseline="0" dirty="0">
                <a:solidFill>
                  <a:srgbClr val="124E73"/>
                </a:solidFill>
                <a:latin typeface="CenturySchoolbook"/>
              </a:rPr>
              <a:t>Text Detection</a:t>
            </a:r>
          </a:p>
          <a:p>
            <a:pPr marL="0">
              <a:lnSpc>
                <a:spcPts val="4562"/>
              </a:lnSpc>
            </a:pPr>
            <a:r>
              <a:rPr lang="en-GB" sz="1752" b="1" i="0" spc="0" baseline="0" dirty="0">
                <a:solidFill>
                  <a:srgbClr val="2B4150"/>
                </a:solidFill>
                <a:latin typeface="CenturySchoolbook-Bold"/>
              </a:rPr>
              <a:t>Model:</a:t>
            </a: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 PaddleOCR</a:t>
            </a:r>
          </a:p>
          <a:p>
            <a:pPr marL="0">
              <a:lnSpc>
                <a:spcPts val="4465"/>
              </a:lnSpc>
            </a:pPr>
            <a:r>
              <a:rPr lang="en-GB" sz="1752" b="1" i="0" spc="0" baseline="0" dirty="0">
                <a:solidFill>
                  <a:srgbClr val="2B4150"/>
                </a:solidFill>
                <a:latin typeface="CenturySchoolbook-Bold"/>
              </a:rPr>
              <a:t>Input:</a:t>
            </a: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 Captured camera image</a:t>
            </a:r>
          </a:p>
          <a:p>
            <a:pPr marL="0">
              <a:lnSpc>
                <a:spcPts val="4464"/>
              </a:lnSpc>
            </a:pPr>
            <a:r>
              <a:rPr lang="en-GB" sz="1752" b="1" i="0" spc="0" baseline="0" dirty="0">
                <a:solidFill>
                  <a:srgbClr val="2B4150"/>
                </a:solidFill>
                <a:latin typeface="CenturySchoolbook-Bold"/>
              </a:rPr>
              <a:t>Output:</a:t>
            </a: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 Bounding boxes around visible text areas</a:t>
            </a:r>
          </a:p>
          <a:p>
            <a:pPr marL="0">
              <a:lnSpc>
                <a:spcPts val="4466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Detects text areas then Sends cropped regions to the next stage</a:t>
            </a:r>
          </a:p>
        </p:txBody>
      </p:sp>
      <p:sp>
        <p:nvSpPr>
          <p:cNvPr id="218" name="Rectangle 218"/>
          <p:cNvSpPr/>
          <p:nvPr/>
        </p:nvSpPr>
        <p:spPr>
          <a:xfrm>
            <a:off x="7732776" y="3867880"/>
            <a:ext cx="5672334" cy="27928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987042"/>
            <a:r>
              <a:rPr lang="en-GB" sz="2195" b="0" i="0" spc="0" baseline="0" dirty="0">
                <a:solidFill>
                  <a:srgbClr val="124E73"/>
                </a:solidFill>
                <a:latin typeface="CenturySchoolbook"/>
              </a:rPr>
              <a:t>Text Recognition</a:t>
            </a:r>
          </a:p>
          <a:p>
            <a:pPr marL="0">
              <a:lnSpc>
                <a:spcPts val="4562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Recognizes the characters and language inside </a:t>
            </a:r>
          </a:p>
          <a:p>
            <a:pPr marL="45719">
              <a:lnSpc>
                <a:spcPts val="3000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each detected box</a:t>
            </a:r>
            <a:r>
              <a:rPr lang="en-GB" sz="1752" b="0" i="0" spc="0" baseline="0" dirty="0">
                <a:solidFill>
                  <a:srgbClr val="2B4150"/>
                </a:solidFill>
                <a:latin typeface="Source Sans Pro"/>
              </a:rPr>
              <a:t>.</a:t>
            </a:r>
          </a:p>
          <a:p>
            <a:pPr marL="0">
              <a:lnSpc>
                <a:spcPts val="4465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Supports multi-language recognition</a:t>
            </a:r>
            <a:r>
              <a:rPr lang="en-GB" sz="1752" b="0" i="0" spc="0" baseline="0" dirty="0">
                <a:solidFill>
                  <a:srgbClr val="2B4150"/>
                </a:solidFill>
                <a:latin typeface="Source Sans Pro"/>
              </a:rPr>
              <a:t>.</a:t>
            </a:r>
          </a:p>
          <a:p>
            <a:pPr marL="0">
              <a:lnSpc>
                <a:spcPts val="4367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Outputs the detected text to the terminal and converts </a:t>
            </a:r>
          </a:p>
          <a:p>
            <a:pPr marL="45719">
              <a:lnSpc>
                <a:spcPts val="3000"/>
              </a:lnSpc>
            </a:pPr>
            <a:r>
              <a:rPr lang="en-GB" sz="1754" b="0" i="0" spc="0" baseline="0" dirty="0">
                <a:solidFill>
                  <a:srgbClr val="2B4150"/>
                </a:solidFill>
                <a:latin typeface="CenturySchoolbook"/>
              </a:rPr>
              <a:t>it to audio</a:t>
            </a:r>
            <a:r>
              <a:rPr lang="en-GB" sz="1754" b="0" i="0" spc="0" baseline="0" dirty="0">
                <a:solidFill>
                  <a:srgbClr val="2B4150"/>
                </a:solidFill>
                <a:latin typeface="Source Sans Pro"/>
              </a:rPr>
              <a:t>.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CDD03696-186C-B7EB-21ED-E814A45A481F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7E259CBB-FA12-0892-88E2-7A1277C9D27A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6248C23E-2DE4-6951-DE45-A73899237E34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B17261F5-37A1-12D6-6FCA-28AB95A39F4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287EAA32-EC95-768E-D18D-A39EE5F58EDD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220">
            <a:hlinkClick r:id="rId4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1" name="Freeform 221">
            <a:hlinkClick r:id="rId4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2" name="Freeform 222">
            <a:hlinkClick r:id="rId4"/>
          </p:cNvPr>
          <p:cNvSpPr/>
          <p:nvPr/>
        </p:nvSpPr>
        <p:spPr>
          <a:xfrm>
            <a:off x="0" y="-300291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23" name="Picture 22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1042" y="662686"/>
            <a:ext cx="4150233" cy="2645536"/>
          </a:xfrm>
          <a:prstGeom prst="rect">
            <a:avLst/>
          </a:prstGeom>
          <a:noFill/>
        </p:spPr>
      </p:pic>
      <p:pic>
        <p:nvPicPr>
          <p:cNvPr id="224" name="Picture 22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44202" y="662687"/>
            <a:ext cx="4545076" cy="2682239"/>
          </a:xfrm>
          <a:prstGeom prst="rect">
            <a:avLst/>
          </a:prstGeom>
          <a:noFill/>
        </p:spPr>
      </p:pic>
      <p:pic>
        <p:nvPicPr>
          <p:cNvPr id="225" name="Picture 22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3585" y="4682109"/>
            <a:ext cx="6728714" cy="2266950"/>
          </a:xfrm>
          <a:prstGeom prst="rect">
            <a:avLst/>
          </a:prstGeom>
          <a:noFill/>
        </p:spPr>
      </p:pic>
      <p:pic>
        <p:nvPicPr>
          <p:cNvPr id="228" name="Picture 20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68456" y="4383367"/>
            <a:ext cx="1465961" cy="742988"/>
          </a:xfrm>
          <a:prstGeom prst="rect">
            <a:avLst/>
          </a:prstGeom>
          <a:noFill/>
        </p:spPr>
      </p:pic>
      <p:pic>
        <p:nvPicPr>
          <p:cNvPr id="229" name="Picture 15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14919" y="1760983"/>
            <a:ext cx="1675764" cy="485775"/>
          </a:xfrm>
          <a:prstGeom prst="rect">
            <a:avLst/>
          </a:prstGeom>
          <a:noFill/>
        </p:spPr>
      </p:pic>
      <p:pic>
        <p:nvPicPr>
          <p:cNvPr id="230" name="Picture 154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47301" y="5717795"/>
            <a:ext cx="1675764" cy="485775"/>
          </a:xfrm>
          <a:prstGeom prst="rect">
            <a:avLst/>
          </a:prstGeom>
          <a:noFill/>
        </p:spPr>
      </p:pic>
      <p:sp>
        <p:nvSpPr>
          <p:cNvPr id="231" name="Rectangle 231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32" name="Rectangle 232"/>
          <p:cNvSpPr/>
          <p:nvPr/>
        </p:nvSpPr>
        <p:spPr>
          <a:xfrm>
            <a:off x="428244" y="3290660"/>
            <a:ext cx="2498808" cy="11315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3650" b="0" i="0" spc="0" baseline="0" dirty="0">
                <a:solidFill>
                  <a:srgbClr val="124E73"/>
                </a:solidFill>
                <a:latin typeface="CenturySchoolbook"/>
              </a:rPr>
              <a:t>Evaluation </a:t>
            </a:r>
          </a:p>
          <a:p>
            <a:pPr marL="0">
              <a:lnSpc>
                <a:spcPts val="4598"/>
              </a:lnSpc>
            </a:pPr>
            <a:r>
              <a:rPr lang="en-GB" sz="3647" b="0" i="0" spc="2021" baseline="0" dirty="0">
                <a:solidFill>
                  <a:srgbClr val="124E73"/>
                </a:solidFill>
                <a:latin typeface="CenturySchoolbook"/>
              </a:rPr>
              <a:t> </a:t>
            </a:r>
            <a:r>
              <a:rPr lang="en-GB" sz="3647" b="0" i="0" spc="0" baseline="0" dirty="0">
                <a:solidFill>
                  <a:srgbClr val="124E73"/>
                </a:solidFill>
                <a:latin typeface="CenturySchoolbook"/>
              </a:rPr>
              <a:t>metrics</a:t>
            </a:r>
          </a:p>
        </p:txBody>
      </p:sp>
      <p:pic>
        <p:nvPicPr>
          <p:cNvPr id="2" name="ocr_output.mp3">
            <a:hlinkClick r:id="" action="ppaction://media"/>
            <a:extLst>
              <a:ext uri="{FF2B5EF4-FFF2-40B4-BE49-F238E27FC236}">
                <a16:creationId xmlns:a16="http://schemas.microsoft.com/office/drawing/2014/main" id="{59E8D3F4-0CEF-8717-EF52-2EDE30774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58081" y="5476949"/>
            <a:ext cx="1086781" cy="1086781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50000"/>
              </a:schemeClr>
            </a:outerShdw>
          </a:effectLst>
        </p:spPr>
      </p:pic>
      <p:grpSp>
        <p:nvGrpSpPr>
          <p:cNvPr id="3" name="Group 8">
            <a:extLst>
              <a:ext uri="{FF2B5EF4-FFF2-40B4-BE49-F238E27FC236}">
                <a16:creationId xmlns:a16="http://schemas.microsoft.com/office/drawing/2014/main" id="{26B88342-10BB-8DE9-716C-160F21F6AAD8}"/>
              </a:ext>
            </a:extLst>
          </p:cNvPr>
          <p:cNvGrpSpPr/>
          <p:nvPr/>
        </p:nvGrpSpPr>
        <p:grpSpPr>
          <a:xfrm>
            <a:off x="0" y="-27895"/>
            <a:ext cx="1562612" cy="1673225"/>
            <a:chOff x="0" y="0"/>
            <a:chExt cx="2083482" cy="2230967"/>
          </a:xfrm>
        </p:grpSpPr>
        <p:grpSp>
          <p:nvGrpSpPr>
            <p:cNvPr id="4" name="Group 9">
              <a:extLst>
                <a:ext uri="{FF2B5EF4-FFF2-40B4-BE49-F238E27FC236}">
                  <a16:creationId xmlns:a16="http://schemas.microsoft.com/office/drawing/2014/main" id="{7D5EC39E-E5DA-2214-A36D-76F95D9CEEA1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6" name="Freeform 10">
                <a:extLst>
                  <a:ext uri="{FF2B5EF4-FFF2-40B4-BE49-F238E27FC236}">
                    <a16:creationId xmlns:a16="http://schemas.microsoft.com/office/drawing/2014/main" id="{5E33314C-42C0-8AC9-F296-70BF0600020B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E55775A1-D9C7-5368-DD45-8B97C72E2C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" name="TextBox 12">
              <a:extLst>
                <a:ext uri="{FF2B5EF4-FFF2-40B4-BE49-F238E27FC236}">
                  <a16:creationId xmlns:a16="http://schemas.microsoft.com/office/drawing/2014/main" id="{885DFD52-4822-1161-3116-09443AB6D3BF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121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" name="Freeform 122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" name="Freeform 123">
            <a:hlinkClick r:id="rId2"/>
          </p:cNvPr>
          <p:cNvSpPr/>
          <p:nvPr/>
        </p:nvSpPr>
        <p:spPr>
          <a:xfrm>
            <a:off x="-215153" y="-328186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4" name="Rectangle 124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ED2602A1-80BE-1BC6-3720-AC554E369299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372F943C-943C-3616-1A1A-862EB6AF1270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AE7C72C4-C1C9-7E1E-567D-985A650130DB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DBA9B55B-288C-1E1D-54EF-CCD29EDD40F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67B3678D-A0CF-E338-B996-218CC87720C8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16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1ED98D3-9337-E7B8-F65B-A97371C280F2}"/>
              </a:ext>
            </a:extLst>
          </p:cNvPr>
          <p:cNvSpPr txBox="1"/>
          <p:nvPr/>
        </p:nvSpPr>
        <p:spPr>
          <a:xfrm>
            <a:off x="1356724" y="3216309"/>
            <a:ext cx="123135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enturySchoolbook" panose="020B0604020202020204" charset="0"/>
              </a:rPr>
              <a:t>The project utilizes multiple datasets tailored to smart glasses functions. For </a:t>
            </a:r>
            <a:r>
              <a:rPr lang="en-US" sz="2400" b="1" dirty="0">
                <a:latin typeface="CenturySchoolbook" panose="020B0604020202020204" charset="0"/>
              </a:rPr>
              <a:t>currency detection</a:t>
            </a:r>
            <a:r>
              <a:rPr lang="en-US" sz="2400" dirty="0">
                <a:latin typeface="CenturySchoolbook" panose="020B0604020202020204" charset="0"/>
              </a:rPr>
              <a:t>, a custom Egyptian banknote dataset with </a:t>
            </a:r>
            <a:r>
              <a:rPr lang="en-US" sz="2400" dirty="0"/>
              <a:t>3,690</a:t>
            </a:r>
            <a:r>
              <a:rPr lang="en-US" sz="2400" dirty="0">
                <a:latin typeface="CenturySchoolbook" panose="020B0604020202020204" charset="0"/>
              </a:rPr>
              <a:t> labeled RGB images supports classification into eight denominations using YOLO, SSD, and CNN models. </a:t>
            </a:r>
            <a:r>
              <a:rPr lang="en-US" sz="2400" b="1" dirty="0">
                <a:latin typeface="CenturySchoolbook" panose="020B0604020202020204" charset="0"/>
              </a:rPr>
              <a:t>Face recognition</a:t>
            </a:r>
            <a:r>
              <a:rPr lang="en-US" sz="2400" dirty="0">
                <a:latin typeface="CenturySchoolbook" panose="020B0604020202020204" charset="0"/>
              </a:rPr>
              <a:t> uses a dataset of 2,400 images across six individuals, with varied lighting and expressions to enhance accuracy in real-world conditions. </a:t>
            </a:r>
            <a:r>
              <a:rPr lang="en-US" sz="2400" b="1" dirty="0">
                <a:latin typeface="CenturySchoolbook" panose="020B0604020202020204" charset="0"/>
              </a:rPr>
              <a:t>Emotion detection</a:t>
            </a:r>
            <a:r>
              <a:rPr lang="en-US" sz="2400" dirty="0">
                <a:latin typeface="CenturySchoolbook" panose="020B0604020202020204" charset="0"/>
              </a:rPr>
              <a:t> employs the FER-2013 dataset, containing </a:t>
            </a:r>
            <a:r>
              <a:rPr lang="en-US" sz="2400" dirty="0"/>
              <a:t>32,298 </a:t>
            </a:r>
            <a:r>
              <a:rPr lang="en-US" sz="2400" dirty="0">
                <a:latin typeface="CenturySchoolbook" panose="020B0604020202020204" charset="0"/>
              </a:rPr>
              <a:t> grayscale facial images across seven emotional categories, aiding in understanding social cues. </a:t>
            </a:r>
            <a:r>
              <a:rPr lang="en-US" sz="2400" b="1" dirty="0">
                <a:latin typeface="CenturySchoolbook" panose="020B0604020202020204" charset="0"/>
              </a:rPr>
              <a:t>Object detection</a:t>
            </a:r>
            <a:r>
              <a:rPr lang="en-US" sz="2400" dirty="0">
                <a:latin typeface="CenturySchoolbook" panose="020B0604020202020204" charset="0"/>
              </a:rPr>
              <a:t> relies on unnamed or standard datasets to train models like YOLO, enabling real-time environmental awareness and safer navigation.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7C7073-FA79-7067-B672-774C6B98377E}"/>
              </a:ext>
            </a:extLst>
          </p:cNvPr>
          <p:cNvSpPr txBox="1"/>
          <p:nvPr/>
        </p:nvSpPr>
        <p:spPr>
          <a:xfrm>
            <a:off x="952500" y="1706698"/>
            <a:ext cx="7330440" cy="77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54" dirty="0">
                <a:solidFill>
                  <a:srgbClr val="124E73"/>
                </a:solidFill>
                <a:latin typeface="CenturySchoolbook"/>
              </a:rPr>
              <a:t>Datasets </a:t>
            </a:r>
            <a:endParaRPr lang="en-US" sz="4454" dirty="0">
              <a:solidFill>
                <a:srgbClr val="124E73"/>
              </a:solidFill>
              <a:latin typeface="Century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4185661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reeform 245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6" name="Freeform 246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7" name="Freeform 247">
            <a:hlinkClick r:id="rId2"/>
          </p:cNvPr>
          <p:cNvSpPr/>
          <p:nvPr/>
        </p:nvSpPr>
        <p:spPr>
          <a:xfrm>
            <a:off x="-295836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48" name="Picture 24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18645" y="2165478"/>
            <a:ext cx="2037968" cy="1812163"/>
          </a:xfrm>
          <a:prstGeom prst="rect">
            <a:avLst/>
          </a:prstGeom>
          <a:noFill/>
        </p:spPr>
      </p:pic>
      <p:sp>
        <p:nvSpPr>
          <p:cNvPr id="249" name="Freeform 249"/>
          <p:cNvSpPr/>
          <p:nvPr/>
        </p:nvSpPr>
        <p:spPr>
          <a:xfrm>
            <a:off x="11531345" y="2178178"/>
            <a:ext cx="2012569" cy="1786763"/>
          </a:xfrm>
          <a:custGeom>
            <a:avLst/>
            <a:gdLst/>
            <a:ahLst/>
            <a:cxnLst/>
            <a:rect l="0" t="0" r="0" b="0"/>
            <a:pathLst>
              <a:path w="2012569" h="1786763">
                <a:moveTo>
                  <a:pt x="0" y="297814"/>
                </a:moveTo>
                <a:cubicBezTo>
                  <a:pt x="0" y="133350"/>
                  <a:pt x="133350" y="0"/>
                  <a:pt x="297815" y="0"/>
                </a:cubicBezTo>
                <a:lnTo>
                  <a:pt x="1714755" y="0"/>
                </a:lnTo>
                <a:cubicBezTo>
                  <a:pt x="1879219" y="0"/>
                  <a:pt x="2012569" y="133350"/>
                  <a:pt x="2012569" y="297814"/>
                </a:cubicBezTo>
                <a:lnTo>
                  <a:pt x="2012569" y="1488947"/>
                </a:lnTo>
                <a:cubicBezTo>
                  <a:pt x="2012569" y="1653413"/>
                  <a:pt x="1879219" y="1786763"/>
                  <a:pt x="1714755" y="1786763"/>
                </a:cubicBezTo>
                <a:lnTo>
                  <a:pt x="297815" y="1786763"/>
                </a:lnTo>
                <a:cubicBezTo>
                  <a:pt x="133350" y="1786763"/>
                  <a:pt x="0" y="1653413"/>
                  <a:pt x="0" y="1488947"/>
                </a:cubicBezTo>
                <a:close/>
                <a:moveTo>
                  <a:pt x="-5777737" y="6051422"/>
                </a:moveTo>
              </a:path>
            </a:pathLst>
          </a:custGeom>
          <a:noFill/>
          <a:ln w="12700" cap="flat" cmpd="sng">
            <a:solidFill>
              <a:srgbClr val="2F528F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0" name="Picture 25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2821" y="2205610"/>
            <a:ext cx="2275078" cy="2049017"/>
          </a:xfrm>
          <a:prstGeom prst="rect">
            <a:avLst/>
          </a:prstGeom>
          <a:noFill/>
        </p:spPr>
      </p:pic>
      <p:sp>
        <p:nvSpPr>
          <p:cNvPr id="251" name="Freeform 251"/>
          <p:cNvSpPr/>
          <p:nvPr/>
        </p:nvSpPr>
        <p:spPr>
          <a:xfrm>
            <a:off x="5065521" y="2218310"/>
            <a:ext cx="2249679" cy="2023618"/>
          </a:xfrm>
          <a:custGeom>
            <a:avLst/>
            <a:gdLst/>
            <a:ahLst/>
            <a:cxnLst/>
            <a:rect l="0" t="0" r="0" b="0"/>
            <a:pathLst>
              <a:path w="2249679" h="2023618">
                <a:moveTo>
                  <a:pt x="0" y="337185"/>
                </a:moveTo>
                <a:cubicBezTo>
                  <a:pt x="0" y="151002"/>
                  <a:pt x="151004" y="0"/>
                  <a:pt x="337313" y="0"/>
                </a:cubicBezTo>
                <a:lnTo>
                  <a:pt x="1912367" y="0"/>
                </a:lnTo>
                <a:cubicBezTo>
                  <a:pt x="2098675" y="0"/>
                  <a:pt x="2249679" y="151002"/>
                  <a:pt x="2249679" y="337185"/>
                </a:cubicBezTo>
                <a:lnTo>
                  <a:pt x="2249679" y="1686306"/>
                </a:lnTo>
                <a:cubicBezTo>
                  <a:pt x="2249679" y="1872614"/>
                  <a:pt x="2098675" y="2023618"/>
                  <a:pt x="1912367" y="2023618"/>
                </a:cubicBezTo>
                <a:lnTo>
                  <a:pt x="337313" y="2023618"/>
                </a:lnTo>
                <a:cubicBezTo>
                  <a:pt x="151004" y="2023618"/>
                  <a:pt x="0" y="1872614"/>
                  <a:pt x="0" y="1686306"/>
                </a:cubicBezTo>
                <a:close/>
                <a:moveTo>
                  <a:pt x="608584" y="6011290"/>
                </a:moveTo>
              </a:path>
            </a:pathLst>
          </a:custGeom>
          <a:noFill/>
          <a:ln w="12700" cap="flat" cmpd="sng">
            <a:solidFill>
              <a:srgbClr val="2F528F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2" name="Picture 25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34178" y="4904995"/>
            <a:ext cx="2093721" cy="1779650"/>
          </a:xfrm>
          <a:prstGeom prst="rect">
            <a:avLst/>
          </a:prstGeom>
          <a:noFill/>
        </p:spPr>
      </p:pic>
      <p:sp>
        <p:nvSpPr>
          <p:cNvPr id="253" name="Freeform 253"/>
          <p:cNvSpPr/>
          <p:nvPr/>
        </p:nvSpPr>
        <p:spPr>
          <a:xfrm>
            <a:off x="5246878" y="4917695"/>
            <a:ext cx="2068322" cy="1754250"/>
          </a:xfrm>
          <a:custGeom>
            <a:avLst/>
            <a:gdLst/>
            <a:ahLst/>
            <a:cxnLst/>
            <a:rect l="0" t="0" r="0" b="0"/>
            <a:pathLst>
              <a:path w="2068322" h="1754250">
                <a:moveTo>
                  <a:pt x="0" y="292354"/>
                </a:moveTo>
                <a:cubicBezTo>
                  <a:pt x="0" y="130936"/>
                  <a:pt x="130937" y="0"/>
                  <a:pt x="292354" y="0"/>
                </a:cubicBezTo>
                <a:lnTo>
                  <a:pt x="1775967" y="0"/>
                </a:lnTo>
                <a:cubicBezTo>
                  <a:pt x="1937385" y="0"/>
                  <a:pt x="2068322" y="130936"/>
                  <a:pt x="2068322" y="292354"/>
                </a:cubicBezTo>
                <a:lnTo>
                  <a:pt x="2068322" y="1461897"/>
                </a:lnTo>
                <a:cubicBezTo>
                  <a:pt x="2068322" y="1623441"/>
                  <a:pt x="1937385" y="1754250"/>
                  <a:pt x="1775967" y="1754250"/>
                </a:cubicBezTo>
                <a:lnTo>
                  <a:pt x="292354" y="1754250"/>
                </a:lnTo>
                <a:cubicBezTo>
                  <a:pt x="130937" y="1754250"/>
                  <a:pt x="0" y="1623441"/>
                  <a:pt x="0" y="1461897"/>
                </a:cubicBezTo>
                <a:close/>
                <a:moveTo>
                  <a:pt x="-2227327" y="3311905"/>
                </a:moveTo>
              </a:path>
            </a:pathLst>
          </a:custGeom>
          <a:noFill/>
          <a:ln w="12700" cap="flat" cmpd="sng">
            <a:solidFill>
              <a:srgbClr val="2F528F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4" name="Picture 25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36629" y="4919091"/>
            <a:ext cx="1919985" cy="1814195"/>
          </a:xfrm>
          <a:prstGeom prst="rect">
            <a:avLst/>
          </a:prstGeom>
          <a:noFill/>
        </p:spPr>
      </p:pic>
      <p:sp>
        <p:nvSpPr>
          <p:cNvPr id="255" name="Freeform 255"/>
          <p:cNvSpPr/>
          <p:nvPr/>
        </p:nvSpPr>
        <p:spPr>
          <a:xfrm>
            <a:off x="11649329" y="4931665"/>
            <a:ext cx="1894585" cy="1788922"/>
          </a:xfrm>
          <a:custGeom>
            <a:avLst/>
            <a:gdLst/>
            <a:ahLst/>
            <a:cxnLst/>
            <a:rect l="0" t="0" r="0" b="0"/>
            <a:pathLst>
              <a:path w="1894585" h="1788922">
                <a:moveTo>
                  <a:pt x="0" y="298196"/>
                </a:moveTo>
                <a:cubicBezTo>
                  <a:pt x="0" y="133477"/>
                  <a:pt x="133477" y="0"/>
                  <a:pt x="298196" y="0"/>
                </a:cubicBezTo>
                <a:lnTo>
                  <a:pt x="1596389" y="0"/>
                </a:lnTo>
                <a:cubicBezTo>
                  <a:pt x="1761108" y="0"/>
                  <a:pt x="1894585" y="133477"/>
                  <a:pt x="1894585" y="298196"/>
                </a:cubicBezTo>
                <a:lnTo>
                  <a:pt x="1894585" y="1490725"/>
                </a:lnTo>
                <a:cubicBezTo>
                  <a:pt x="1894585" y="1655444"/>
                  <a:pt x="1761108" y="1788922"/>
                  <a:pt x="1596389" y="1788922"/>
                </a:cubicBezTo>
                <a:lnTo>
                  <a:pt x="298196" y="1788922"/>
                </a:lnTo>
                <a:cubicBezTo>
                  <a:pt x="133477" y="1788922"/>
                  <a:pt x="0" y="1655444"/>
                  <a:pt x="0" y="1490725"/>
                </a:cubicBezTo>
                <a:close/>
                <a:moveTo>
                  <a:pt x="-8649590" y="3297935"/>
                </a:moveTo>
              </a:path>
            </a:pathLst>
          </a:custGeom>
          <a:noFill/>
          <a:ln w="12700" cap="flat" cmpd="sng">
            <a:solidFill>
              <a:srgbClr val="2F528F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6" name="Rectangle 256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57" name="Rectangle 257"/>
          <p:cNvSpPr/>
          <p:nvPr/>
        </p:nvSpPr>
        <p:spPr>
          <a:xfrm>
            <a:off x="713231" y="1178993"/>
            <a:ext cx="6937552" cy="30005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3600" b="1" i="0" spc="0" baseline="0" dirty="0">
                <a:solidFill>
                  <a:srgbClr val="1A3260"/>
                </a:solidFill>
                <a:latin typeface="CenturySchoolbook-Bold"/>
              </a:rPr>
              <a:t>HARDWARE COMPONENTS </a:t>
            </a:r>
          </a:p>
          <a:p>
            <a:pPr marL="259079">
              <a:lnSpc>
                <a:spcPts val="6328"/>
              </a:lnSpc>
            </a:pPr>
            <a:r>
              <a:rPr lang="en-GB" sz="1800" b="0" i="0" spc="900" baseline="0" dirty="0">
                <a:solidFill>
                  <a:srgbClr val="000000"/>
                </a:solidFill>
                <a:latin typeface="SymbolMT"/>
              </a:rPr>
              <a:t></a:t>
            </a: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Raspberry Pi </a:t>
            </a:r>
            <a:r>
              <a:rPr lang="en-GB" sz="1800" b="1" i="0" spc="0" baseline="0" dirty="0">
                <a:solidFill>
                  <a:srgbClr val="000000"/>
                </a:solidFill>
                <a:latin typeface="TimesNewRomanPS-BoldMT"/>
              </a:rPr>
              <a:t>4</a:t>
            </a: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 Model B </a:t>
            </a:r>
          </a:p>
          <a:p>
            <a:pPr marL="716279">
              <a:lnSpc>
                <a:spcPts val="2160"/>
              </a:lnSpc>
            </a:pPr>
            <a:r>
              <a:rPr lang="en-GB" sz="1802" b="0" i="0" spc="0" baseline="0" dirty="0">
                <a:solidFill>
                  <a:srgbClr val="000000"/>
                </a:solidFill>
                <a:latin typeface="Sitka-Display"/>
              </a:rPr>
              <a:t>It is the central processing unit</a:t>
            </a:r>
            <a:r>
              <a:rPr lang="en-GB" sz="1802" b="1" i="0" spc="0" baseline="0" dirty="0">
                <a:solidFill>
                  <a:srgbClr val="000000"/>
                </a:solidFill>
                <a:latin typeface="Sitka-Display-Bold"/>
              </a:rPr>
              <a:t> </a:t>
            </a:r>
          </a:p>
          <a:p>
            <a:pPr marL="716279">
              <a:lnSpc>
                <a:spcPts val="2161"/>
              </a:lnSpc>
            </a:pP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(</a:t>
            </a: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 Quad-core ARM Cortex-A72), </a:t>
            </a:r>
          </a:p>
          <a:p>
            <a:pPr marL="716279">
              <a:lnSpc>
                <a:spcPts val="2244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which Handles image processing, </a:t>
            </a:r>
          </a:p>
          <a:p>
            <a:pPr marL="716279">
              <a:lnSpc>
                <a:spcPts val="2159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AI model inference, and managing </a:t>
            </a:r>
          </a:p>
          <a:p>
            <a:pPr marL="716279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communication between the </a:t>
            </a:r>
          </a:p>
          <a:p>
            <a:pPr marL="716279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components.</a:t>
            </a:r>
          </a:p>
        </p:txBody>
      </p:sp>
      <p:sp>
        <p:nvSpPr>
          <p:cNvPr id="262" name="Rectangle 262"/>
          <p:cNvSpPr/>
          <p:nvPr/>
        </p:nvSpPr>
        <p:spPr>
          <a:xfrm>
            <a:off x="7699247" y="2237360"/>
            <a:ext cx="3385604" cy="16616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1800" b="0" i="0" spc="902" baseline="0" dirty="0">
                <a:solidFill>
                  <a:srgbClr val="000000"/>
                </a:solidFill>
                <a:latin typeface="SymbolMT"/>
              </a:rPr>
              <a:t></a:t>
            </a: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Pi Camera Module </a:t>
            </a:r>
            <a:r>
              <a:rPr lang="en-GB" sz="1800" b="1" i="0" spc="0" baseline="0" dirty="0">
                <a:solidFill>
                  <a:srgbClr val="000000"/>
                </a:solidFill>
                <a:latin typeface="TimesNewRomanPS-BoldMT"/>
              </a:rPr>
              <a:t>v3</a:t>
            </a:r>
          </a:p>
          <a:p>
            <a:pPr marL="457454">
              <a:lnSpc>
                <a:spcPts val="2195"/>
              </a:lnSpc>
            </a:pPr>
            <a:r>
              <a:rPr lang="en-GB" sz="1802" b="0" i="0" spc="0" baseline="0" dirty="0">
                <a:solidFill>
                  <a:srgbClr val="000000"/>
                </a:solidFill>
                <a:latin typeface="TimesNewRomanPSMT"/>
              </a:rPr>
              <a:t>The camera module is essential </a:t>
            </a:r>
          </a:p>
          <a:p>
            <a:pPr marL="457454">
              <a:lnSpc>
                <a:spcPts val="2161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for capturing visual data, as </a:t>
            </a:r>
          </a:p>
          <a:p>
            <a:pPr marL="457454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well as. It provides high-</a:t>
            </a:r>
          </a:p>
          <a:p>
            <a:pPr marL="457454">
              <a:lnSpc>
                <a:spcPts val="2159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quality image data that feeds </a:t>
            </a:r>
          </a:p>
          <a:p>
            <a:pPr marL="457454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into models for processing.</a:t>
            </a:r>
          </a:p>
        </p:txBody>
      </p:sp>
      <p:sp>
        <p:nvSpPr>
          <p:cNvPr id="264" name="Rectangle 264"/>
          <p:cNvSpPr/>
          <p:nvPr/>
        </p:nvSpPr>
        <p:spPr>
          <a:xfrm>
            <a:off x="972311" y="5082287"/>
            <a:ext cx="3160395" cy="13947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1800" b="0" i="0" spc="900" baseline="0" dirty="0">
                <a:solidFill>
                  <a:srgbClr val="000000"/>
                </a:solidFill>
                <a:latin typeface="SymbolMT"/>
              </a:rPr>
              <a:t></a:t>
            </a: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Speaker</a:t>
            </a:r>
          </a:p>
          <a:p>
            <a:pPr marL="457200">
              <a:lnSpc>
                <a:spcPts val="2267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Wireless earbuds or wired </a:t>
            </a:r>
          </a:p>
          <a:p>
            <a:pPr marL="457200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earphones that outputs audio </a:t>
            </a:r>
          </a:p>
          <a:p>
            <a:pPr marL="457200">
              <a:lnSpc>
                <a:spcPts val="2159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feedback to the user using </a:t>
            </a:r>
          </a:p>
          <a:p>
            <a:pPr marL="457200">
              <a:lnSpc>
                <a:spcPts val="2148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TTS </a:t>
            </a:r>
            <a:r>
              <a:rPr lang="en-GB" sz="1800" b="0" i="0" spc="0" baseline="0" dirty="0">
                <a:solidFill>
                  <a:srgbClr val="000000"/>
                </a:solidFill>
                <a:latin typeface="GillSansMT"/>
              </a:rPr>
              <a:t>engines.</a:t>
            </a:r>
          </a:p>
        </p:txBody>
      </p:sp>
      <p:sp>
        <p:nvSpPr>
          <p:cNvPr id="266" name="Rectangle 266"/>
          <p:cNvSpPr/>
          <p:nvPr/>
        </p:nvSpPr>
        <p:spPr>
          <a:xfrm>
            <a:off x="7588884" y="4955794"/>
            <a:ext cx="3555949" cy="167098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1800" b="0" i="0" spc="900" baseline="0" dirty="0">
                <a:solidFill>
                  <a:srgbClr val="000000"/>
                </a:solidFill>
                <a:latin typeface="SymbolMT"/>
              </a:rPr>
              <a:t></a:t>
            </a: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Power supply (power bank)</a:t>
            </a:r>
          </a:p>
          <a:p>
            <a:pPr marL="457200">
              <a:lnSpc>
                <a:spcPts val="2186"/>
              </a:lnSpc>
            </a:pP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 </a:t>
            </a: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Power bank with USB-C To make </a:t>
            </a:r>
          </a:p>
          <a:p>
            <a:pPr marL="457200">
              <a:lnSpc>
                <a:spcPts val="2244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the device truly portable and </a:t>
            </a:r>
          </a:p>
          <a:p>
            <a:pPr marL="457200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wearable, it provides </a:t>
            </a: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5</a:t>
            </a: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 volts at </a:t>
            </a: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3</a:t>
            </a: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 </a:t>
            </a:r>
          </a:p>
          <a:p>
            <a:pPr marL="457200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amps, which is suitable for the </a:t>
            </a:r>
          </a:p>
          <a:p>
            <a:pPr marL="457200">
              <a:lnSpc>
                <a:spcPts val="2159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Raspberry Pi </a:t>
            </a: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4</a:t>
            </a: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.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2F1B38D3-377B-F98B-6E41-BD3DEE4D0FDF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B05E882B-98B7-B78C-8920-9948B3F243DC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DC96A8AE-B47E-0401-AB52-3F5FF2E3AE14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7BEDD7F0-AF21-14A5-6298-2A60F4F05C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20BC9171-D369-0CE2-30BB-AD3FDF6A5F8C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reeform 267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8" name="Freeform 268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9" name="Freeform 269">
            <a:hlinkClick r:id="rId2"/>
          </p:cNvPr>
          <p:cNvSpPr/>
          <p:nvPr/>
        </p:nvSpPr>
        <p:spPr>
          <a:xfrm>
            <a:off x="24712" y="-215153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0" name="Picture 27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52569" y="2501900"/>
            <a:ext cx="1901063" cy="1779651"/>
          </a:xfrm>
          <a:prstGeom prst="rect">
            <a:avLst/>
          </a:prstGeom>
          <a:noFill/>
        </p:spPr>
      </p:pic>
      <p:sp>
        <p:nvSpPr>
          <p:cNvPr id="271" name="Freeform 271"/>
          <p:cNvSpPr/>
          <p:nvPr/>
        </p:nvSpPr>
        <p:spPr>
          <a:xfrm>
            <a:off x="4565269" y="2514600"/>
            <a:ext cx="1875663" cy="1754252"/>
          </a:xfrm>
          <a:custGeom>
            <a:avLst/>
            <a:gdLst/>
            <a:ahLst/>
            <a:cxnLst/>
            <a:rect l="0" t="0" r="0" b="0"/>
            <a:pathLst>
              <a:path w="1875663" h="1754252">
                <a:moveTo>
                  <a:pt x="0" y="292354"/>
                </a:moveTo>
                <a:cubicBezTo>
                  <a:pt x="0" y="130810"/>
                  <a:pt x="130936" y="0"/>
                  <a:pt x="292353" y="0"/>
                </a:cubicBezTo>
                <a:lnTo>
                  <a:pt x="1583309" y="0"/>
                </a:lnTo>
                <a:cubicBezTo>
                  <a:pt x="1744726" y="0"/>
                  <a:pt x="1875663" y="130810"/>
                  <a:pt x="1875663" y="292354"/>
                </a:cubicBezTo>
                <a:lnTo>
                  <a:pt x="1875663" y="1461897"/>
                </a:lnTo>
                <a:cubicBezTo>
                  <a:pt x="1875663" y="1623315"/>
                  <a:pt x="1744726" y="1754252"/>
                  <a:pt x="1583309" y="1754252"/>
                </a:cubicBezTo>
                <a:lnTo>
                  <a:pt x="292353" y="1754252"/>
                </a:lnTo>
                <a:cubicBezTo>
                  <a:pt x="130936" y="1754252"/>
                  <a:pt x="0" y="1623315"/>
                  <a:pt x="0" y="1461897"/>
                </a:cubicBezTo>
                <a:close/>
                <a:moveTo>
                  <a:pt x="857377" y="5715000"/>
                </a:moveTo>
              </a:path>
            </a:pathLst>
          </a:custGeom>
          <a:noFill/>
          <a:ln w="12700" cap="flat" cmpd="sng">
            <a:solidFill>
              <a:srgbClr val="2F528F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2" name="Picture 27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29160" y="2501900"/>
            <a:ext cx="2152649" cy="2054352"/>
          </a:xfrm>
          <a:prstGeom prst="rect">
            <a:avLst/>
          </a:prstGeom>
          <a:noFill/>
        </p:spPr>
      </p:pic>
      <p:sp>
        <p:nvSpPr>
          <p:cNvPr id="273" name="Freeform 273"/>
          <p:cNvSpPr/>
          <p:nvPr/>
        </p:nvSpPr>
        <p:spPr>
          <a:xfrm>
            <a:off x="11841860" y="2514600"/>
            <a:ext cx="2127251" cy="2028953"/>
          </a:xfrm>
          <a:custGeom>
            <a:avLst/>
            <a:gdLst/>
            <a:ahLst/>
            <a:cxnLst/>
            <a:rect l="0" t="0" r="0" b="0"/>
            <a:pathLst>
              <a:path w="2127251" h="2028953">
                <a:moveTo>
                  <a:pt x="0" y="338074"/>
                </a:moveTo>
                <a:cubicBezTo>
                  <a:pt x="0" y="151385"/>
                  <a:pt x="151384" y="0"/>
                  <a:pt x="338201" y="0"/>
                </a:cubicBezTo>
                <a:lnTo>
                  <a:pt x="1789050" y="0"/>
                </a:lnTo>
                <a:cubicBezTo>
                  <a:pt x="1975740" y="0"/>
                  <a:pt x="2127251" y="151385"/>
                  <a:pt x="2127251" y="338074"/>
                </a:cubicBezTo>
                <a:lnTo>
                  <a:pt x="2127251" y="1690752"/>
                </a:lnTo>
                <a:cubicBezTo>
                  <a:pt x="2127251" y="1877568"/>
                  <a:pt x="1975740" y="2028953"/>
                  <a:pt x="1789050" y="2028953"/>
                </a:cubicBezTo>
                <a:lnTo>
                  <a:pt x="338201" y="2028953"/>
                </a:lnTo>
                <a:cubicBezTo>
                  <a:pt x="151384" y="2028953"/>
                  <a:pt x="0" y="1877568"/>
                  <a:pt x="0" y="1690752"/>
                </a:cubicBezTo>
                <a:close/>
                <a:moveTo>
                  <a:pt x="-6464934" y="5715000"/>
                </a:moveTo>
              </a:path>
            </a:pathLst>
          </a:custGeom>
          <a:noFill/>
          <a:ln w="12700" cap="flat" cmpd="sng">
            <a:solidFill>
              <a:srgbClr val="2F528F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4" name="Rectangle 274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75" name="Rectangle 275"/>
          <p:cNvSpPr/>
          <p:nvPr/>
        </p:nvSpPr>
        <p:spPr>
          <a:xfrm>
            <a:off x="633679" y="1320978"/>
            <a:ext cx="6937552" cy="288818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3600" b="1" i="0" spc="0" baseline="0" dirty="0">
                <a:solidFill>
                  <a:srgbClr val="1A3260"/>
                </a:solidFill>
                <a:latin typeface="CenturySchoolbook-Bold"/>
              </a:rPr>
              <a:t>HARDWARE COMPONENTS </a:t>
            </a:r>
          </a:p>
          <a:p>
            <a:pPr marL="222504">
              <a:lnSpc>
                <a:spcPts val="7581"/>
              </a:lnSpc>
            </a:pPr>
            <a:r>
              <a:rPr lang="en-GB" sz="1800" b="0" i="0" spc="902" baseline="0" dirty="0">
                <a:solidFill>
                  <a:srgbClr val="000000"/>
                </a:solidFill>
                <a:latin typeface="SymbolMT"/>
              </a:rPr>
              <a:t></a:t>
            </a: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Joystick</a:t>
            </a:r>
          </a:p>
          <a:p>
            <a:pPr marL="680008">
              <a:lnSpc>
                <a:spcPts val="2267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Analog input device use to </a:t>
            </a:r>
          </a:p>
          <a:p>
            <a:pPr marL="680008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select different modes. There </a:t>
            </a:r>
          </a:p>
          <a:p>
            <a:pPr marL="680008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is two parts in joystic</a:t>
            </a:r>
            <a:r>
              <a:rPr lang="en-GB" sz="1800" b="0" i="0" spc="846" baseline="0" dirty="0">
                <a:solidFill>
                  <a:srgbClr val="000000"/>
                </a:solidFill>
                <a:latin typeface="Sitka-Display"/>
              </a:rPr>
              <a:t>k</a:t>
            </a: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two </a:t>
            </a:r>
          </a:p>
          <a:p>
            <a:pPr marL="680008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Potentiometers and Push </a:t>
            </a:r>
          </a:p>
          <a:p>
            <a:pPr marL="680008">
              <a:lnSpc>
                <a:spcPts val="2160"/>
              </a:lnSpc>
            </a:pPr>
            <a:r>
              <a:rPr lang="en-GB" sz="1802" b="0" i="0" spc="0" baseline="0" dirty="0">
                <a:solidFill>
                  <a:srgbClr val="000000"/>
                </a:solidFill>
                <a:latin typeface="Sitka-Display"/>
              </a:rPr>
              <a:t>Button.</a:t>
            </a:r>
          </a:p>
        </p:txBody>
      </p:sp>
      <p:sp>
        <p:nvSpPr>
          <p:cNvPr id="276" name="Rectangle 276"/>
          <p:cNvSpPr/>
          <p:nvPr/>
        </p:nvSpPr>
        <p:spPr>
          <a:xfrm>
            <a:off x="7391145" y="2534540"/>
            <a:ext cx="3415512" cy="19390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1800" b="0" i="0" spc="900" baseline="0" dirty="0">
                <a:solidFill>
                  <a:srgbClr val="000000"/>
                </a:solidFill>
                <a:latin typeface="SymbolMT"/>
              </a:rPr>
              <a:t></a:t>
            </a: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Aluminum Case with fan </a:t>
            </a:r>
          </a:p>
          <a:p>
            <a:pPr marL="457200">
              <a:lnSpc>
                <a:spcPts val="2219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Aluminium case (act like a heat </a:t>
            </a:r>
          </a:p>
          <a:p>
            <a:pPr marL="457200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sink) with dual fans provide </a:t>
            </a:r>
          </a:p>
          <a:p>
            <a:pPr marL="457200">
              <a:lnSpc>
                <a:spcPts val="2160"/>
              </a:lnSpc>
            </a:pPr>
            <a:r>
              <a:rPr lang="en-GB" sz="1802" b="0" i="0" spc="0" baseline="0" dirty="0">
                <a:solidFill>
                  <a:srgbClr val="000000"/>
                </a:solidFill>
                <a:latin typeface="TimesNewRomanPSMT"/>
              </a:rPr>
              <a:t>efficient cooling that improve </a:t>
            </a:r>
          </a:p>
          <a:p>
            <a:pPr marL="457200">
              <a:lnSpc>
                <a:spcPts val="2161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thermal management also </a:t>
            </a:r>
          </a:p>
          <a:p>
            <a:pPr marL="457200">
              <a:lnSpc>
                <a:spcPts val="2160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Shields sensitive components </a:t>
            </a:r>
          </a:p>
          <a:p>
            <a:pPr marL="457200">
              <a:lnSpc>
                <a:spcPts val="2159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TimesNewRomanPSMT"/>
              </a:rPr>
              <a:t>from physical damage and dust.</a:t>
            </a:r>
          </a:p>
        </p:txBody>
      </p:sp>
      <p:sp>
        <p:nvSpPr>
          <p:cNvPr id="277" name="Rectangle 277"/>
          <p:cNvSpPr/>
          <p:nvPr/>
        </p:nvSpPr>
        <p:spPr>
          <a:xfrm>
            <a:off x="856183" y="5206112"/>
            <a:ext cx="5150281" cy="8446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1800" b="0" i="0" spc="902" baseline="0" dirty="0">
                <a:solidFill>
                  <a:srgbClr val="000000"/>
                </a:solidFill>
                <a:latin typeface="SymbolMT"/>
              </a:rPr>
              <a:t></a:t>
            </a:r>
            <a:r>
              <a:rPr lang="en-GB" sz="1800" b="1" i="0" spc="0" baseline="0" dirty="0">
                <a:solidFill>
                  <a:srgbClr val="000000"/>
                </a:solidFill>
                <a:latin typeface="TimesNewRomanPS-BoldMT"/>
              </a:rPr>
              <a:t>3D</a:t>
            </a:r>
            <a:r>
              <a:rPr lang="en-GB" sz="1800" b="1" i="0" spc="0" baseline="0" dirty="0">
                <a:solidFill>
                  <a:srgbClr val="000000"/>
                </a:solidFill>
                <a:latin typeface="Sitka-Display-Bold"/>
              </a:rPr>
              <a:t> Printing glasses</a:t>
            </a:r>
          </a:p>
          <a:p>
            <a:pPr marL="457504">
              <a:lnSpc>
                <a:spcPts val="2244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Lightweight 3D-printed frame take shape of glasses,</a:t>
            </a:r>
          </a:p>
          <a:p>
            <a:pPr marL="457504">
              <a:lnSpc>
                <a:spcPts val="2159"/>
              </a:lnSpc>
            </a:pPr>
            <a:r>
              <a:rPr lang="en-GB" sz="1800" b="0" i="0" spc="0" baseline="0" dirty="0">
                <a:solidFill>
                  <a:srgbClr val="000000"/>
                </a:solidFill>
                <a:latin typeface="Sitka-Display"/>
              </a:rPr>
              <a:t>Holds and aligns all hardware components.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2910FDAC-49C9-0A1B-F2FB-62B676B8CA05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2E7D87DC-F82C-C25B-B16F-DBBD1B0EEA9E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B0AE40EF-3CE6-B941-AA3F-D42F16A65A19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4AD30898-20E3-D356-ACB9-7ED3DC33D5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367F253B-565D-1823-D90F-40A90085B2BB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2">
            <a:hlinkClick r:id="rId2"/>
            <a:extLst>
              <a:ext uri="{FF2B5EF4-FFF2-40B4-BE49-F238E27FC236}">
                <a16:creationId xmlns:a16="http://schemas.microsoft.com/office/drawing/2014/main" id="{EC87F90B-A933-EA95-297B-B908C496CEA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D2E22-D3FB-FE8E-6865-81725CF897D7}"/>
              </a:ext>
            </a:extLst>
          </p:cNvPr>
          <p:cNvSpPr txBox="1"/>
          <p:nvPr/>
        </p:nvSpPr>
        <p:spPr>
          <a:xfrm>
            <a:off x="3323967" y="645847"/>
            <a:ext cx="8007178" cy="1419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5400" dirty="0">
                <a:solidFill>
                  <a:srgbClr val="124E73"/>
                </a:solidFill>
                <a:latin typeface="CenturySchoolbook"/>
                <a:sym typeface="Alatsi"/>
              </a:rPr>
              <a:t>Project Supervisors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4B5DD29-5CE2-730F-406F-AA0236FAFBF9}"/>
              </a:ext>
            </a:extLst>
          </p:cNvPr>
          <p:cNvSpPr txBox="1"/>
          <p:nvPr/>
        </p:nvSpPr>
        <p:spPr>
          <a:xfrm>
            <a:off x="135924" y="2710992"/>
            <a:ext cx="14383265" cy="4437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</a:pPr>
            <a:r>
              <a:rPr lang="en-US" sz="3600" dirty="0">
                <a:solidFill>
                  <a:srgbClr val="000000"/>
                </a:solidFill>
                <a:latin typeface="CenturySchoolbook" panose="020B0604020202020204" charset="0"/>
                <a:ea typeface="Alatsi"/>
                <a:cs typeface="Alatsi"/>
                <a:sym typeface="Alatsi"/>
              </a:rPr>
              <a:t> Prof. </a:t>
            </a:r>
          </a:p>
          <a:p>
            <a:pPr algn="ctr">
              <a:lnSpc>
                <a:spcPts val="5852"/>
              </a:lnSpc>
            </a:pPr>
            <a:r>
              <a:rPr lang="en-US" sz="3600" dirty="0">
                <a:solidFill>
                  <a:srgbClr val="000000"/>
                </a:solidFill>
                <a:latin typeface="CenturySchoolbook" panose="020B0604020202020204" charset="0"/>
                <a:ea typeface="Alatsi"/>
                <a:cs typeface="Alatsi"/>
                <a:sym typeface="Alatsi"/>
              </a:rPr>
              <a:t>Dr. Amany Magdy Mohamed</a:t>
            </a:r>
          </a:p>
          <a:p>
            <a:pPr algn="ctr">
              <a:lnSpc>
                <a:spcPts val="5852"/>
              </a:lnSpc>
            </a:pPr>
            <a:endParaRPr lang="en-US" sz="3600" dirty="0">
              <a:solidFill>
                <a:srgbClr val="000000"/>
              </a:solidFill>
              <a:latin typeface="CenturySchoolbook" panose="020B0604020202020204" charset="0"/>
              <a:ea typeface="Alatsi"/>
              <a:cs typeface="Alatsi"/>
              <a:sym typeface="Alatsi"/>
            </a:endParaRPr>
          </a:p>
          <a:p>
            <a:pPr algn="ctr">
              <a:lnSpc>
                <a:spcPts val="5852"/>
              </a:lnSpc>
            </a:pPr>
            <a:r>
              <a:rPr lang="en-US" sz="3600" dirty="0">
                <a:solidFill>
                  <a:srgbClr val="000000"/>
                </a:solidFill>
                <a:latin typeface="CenturySchoolbook" panose="020B0604020202020204" charset="0"/>
                <a:ea typeface="Alatsi"/>
                <a:cs typeface="Alatsi"/>
                <a:sym typeface="Alatsi"/>
              </a:rPr>
              <a:t>Teaching Assistant</a:t>
            </a:r>
          </a:p>
          <a:p>
            <a:pPr algn="ctr">
              <a:lnSpc>
                <a:spcPts val="5852"/>
              </a:lnSpc>
            </a:pPr>
            <a:r>
              <a:rPr lang="en-US" sz="3600" dirty="0">
                <a:solidFill>
                  <a:srgbClr val="000000"/>
                </a:solidFill>
                <a:latin typeface="CenturySchoolbook" panose="020B0604020202020204" charset="0"/>
                <a:ea typeface="Alatsi"/>
                <a:cs typeface="Alatsi"/>
                <a:sym typeface="Alatsi"/>
              </a:rPr>
              <a:t>Eng. Dina Mohamed</a:t>
            </a:r>
          </a:p>
          <a:p>
            <a:pPr algn="l">
              <a:lnSpc>
                <a:spcPts val="5852"/>
              </a:lnSpc>
            </a:pPr>
            <a:endParaRPr lang="en-US" sz="3600" dirty="0">
              <a:solidFill>
                <a:srgbClr val="000000"/>
              </a:solidFill>
              <a:latin typeface="CenturySchoolbook" panose="020B0604020202020204" charset="0"/>
              <a:ea typeface="Alatsi"/>
              <a:cs typeface="Alatsi"/>
              <a:sym typeface="Alatsi"/>
            </a:endParaRPr>
          </a:p>
        </p:txBody>
      </p:sp>
      <p:grpSp>
        <p:nvGrpSpPr>
          <p:cNvPr id="6" name="Group 8">
            <a:extLst>
              <a:ext uri="{FF2B5EF4-FFF2-40B4-BE49-F238E27FC236}">
                <a16:creationId xmlns:a16="http://schemas.microsoft.com/office/drawing/2014/main" id="{D50F159B-AA50-D385-5587-6A123769A510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D4427A2F-DDBD-C53B-7CD5-ADA120C2E255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10">
                <a:extLst>
                  <a:ext uri="{FF2B5EF4-FFF2-40B4-BE49-F238E27FC236}">
                    <a16:creationId xmlns:a16="http://schemas.microsoft.com/office/drawing/2014/main" id="{8D5744C0-00A2-7ADB-E762-C85ED4B527B0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1">
                <a:extLst>
                  <a:ext uri="{FF2B5EF4-FFF2-40B4-BE49-F238E27FC236}">
                    <a16:creationId xmlns:a16="http://schemas.microsoft.com/office/drawing/2014/main" id="{38B52411-B2F2-DE72-A84F-99FD28018C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E02F6FED-3CFB-EC0E-016F-0013CEF6C7C0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4363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Freeform 239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0" name="Freeform 240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1" name="Freeform 241">
            <a:hlinkClick r:id="rId2"/>
          </p:cNvPr>
          <p:cNvSpPr/>
          <p:nvPr/>
        </p:nvSpPr>
        <p:spPr>
          <a:xfrm>
            <a:off x="-255494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42" name="Picture 24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05808" y="4876226"/>
            <a:ext cx="6534404" cy="3254375"/>
          </a:xfrm>
          <a:prstGeom prst="rect">
            <a:avLst/>
          </a:prstGeom>
          <a:noFill/>
        </p:spPr>
      </p:pic>
      <p:sp>
        <p:nvSpPr>
          <p:cNvPr id="243" name="Rectangle 243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44" name="Rectangle 244"/>
          <p:cNvSpPr/>
          <p:nvPr/>
        </p:nvSpPr>
        <p:spPr>
          <a:xfrm>
            <a:off x="739749" y="1440476"/>
            <a:ext cx="7876456" cy="32033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452" b="0" i="0" spc="0" baseline="0" dirty="0">
                <a:solidFill>
                  <a:srgbClr val="124E73"/>
                </a:solidFill>
                <a:latin typeface="CenturySchoolbook"/>
              </a:rPr>
              <a:t>3D PRINTING</a:t>
            </a:r>
          </a:p>
          <a:p>
            <a:pPr marL="694588">
              <a:lnSpc>
                <a:spcPts val="4693"/>
              </a:lnSpc>
            </a:pPr>
            <a:r>
              <a:rPr lang="en-GB" sz="2004" b="0" i="0" spc="1554" baseline="0" dirty="0">
                <a:solidFill>
                  <a:srgbClr val="2B4150"/>
                </a:solidFill>
                <a:latin typeface="ArialMT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3D printing falls under a section of digital fabrication that </a:t>
            </a:r>
          </a:p>
          <a:p>
            <a:pPr marL="981100">
              <a:lnSpc>
                <a:spcPts val="2873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creates physical objects from digital 3D models by adding </a:t>
            </a:r>
          </a:p>
          <a:p>
            <a:pPr marL="981100">
              <a:lnSpc>
                <a:spcPts val="2904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material layer by layer.</a:t>
            </a:r>
          </a:p>
          <a:p>
            <a:pPr marL="694588">
              <a:lnSpc>
                <a:spcPts val="3728"/>
              </a:lnSpc>
            </a:pPr>
            <a:r>
              <a:rPr lang="en-GB" sz="2004" b="0" i="0" spc="1554" baseline="0" dirty="0">
                <a:solidFill>
                  <a:srgbClr val="2B4150"/>
                </a:solidFill>
                <a:latin typeface="ArialMT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It is also known as additive manufacturing because it </a:t>
            </a:r>
          </a:p>
          <a:p>
            <a:pPr marL="981100">
              <a:lnSpc>
                <a:spcPts val="2873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builds objects by adding material rather than subtracting </a:t>
            </a:r>
          </a:p>
          <a:p>
            <a:pPr marL="981100">
              <a:lnSpc>
                <a:spcPts val="2892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it like traditional manufacturing processes.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321017-50D2-E47D-947E-702AF7AFEE77}"/>
              </a:ext>
            </a:extLst>
          </p:cNvPr>
          <p:cNvSpPr/>
          <p:nvPr/>
        </p:nvSpPr>
        <p:spPr>
          <a:xfrm>
            <a:off x="10906948" y="1508186"/>
            <a:ext cx="2254982" cy="2859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10659-CD48-9DCC-C160-37A17C5B7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055" y="1636527"/>
            <a:ext cx="2315576" cy="2778690"/>
          </a:xfrm>
          <a:prstGeom prst="rect">
            <a:avLst/>
          </a:prstGeom>
        </p:spPr>
      </p:pic>
      <p:grpSp>
        <p:nvGrpSpPr>
          <p:cNvPr id="2" name="Group 8">
            <a:extLst>
              <a:ext uri="{FF2B5EF4-FFF2-40B4-BE49-F238E27FC236}">
                <a16:creationId xmlns:a16="http://schemas.microsoft.com/office/drawing/2014/main" id="{A04E3F6B-6118-ECA0-6FAD-179233EFBE85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5" name="Group 9">
              <a:extLst>
                <a:ext uri="{FF2B5EF4-FFF2-40B4-BE49-F238E27FC236}">
                  <a16:creationId xmlns:a16="http://schemas.microsoft.com/office/drawing/2014/main" id="{D633AEFC-9E5B-9C58-7545-672C06933461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7" name="Freeform 10">
                <a:extLst>
                  <a:ext uri="{FF2B5EF4-FFF2-40B4-BE49-F238E27FC236}">
                    <a16:creationId xmlns:a16="http://schemas.microsoft.com/office/drawing/2014/main" id="{A5BEDC57-31C9-276C-364D-CBB421A3F8EA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1DD5F7A2-8088-8F16-D9DD-3412A76513A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7D241C6F-C174-8CF2-7379-87675995C4DF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Freeform 296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7" name="Freeform 297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8" name="Freeform 298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99" name="Picture 29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731867" y="2130142"/>
            <a:ext cx="9535668" cy="5363717"/>
          </a:xfrm>
          <a:prstGeom prst="rect">
            <a:avLst/>
          </a:prstGeom>
          <a:noFill/>
        </p:spPr>
      </p:pic>
      <p:pic>
        <p:nvPicPr>
          <p:cNvPr id="300" name="Picture 30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35918" y="3126387"/>
            <a:ext cx="2962365" cy="3371226"/>
          </a:xfrm>
          <a:prstGeom prst="rect">
            <a:avLst/>
          </a:prstGeom>
          <a:noFill/>
        </p:spPr>
      </p:pic>
      <p:sp>
        <p:nvSpPr>
          <p:cNvPr id="301" name="Rectangle 301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302" name="Rectangle 302"/>
          <p:cNvSpPr/>
          <p:nvPr/>
        </p:nvSpPr>
        <p:spPr>
          <a:xfrm>
            <a:off x="794004" y="868900"/>
            <a:ext cx="6195585" cy="110431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3552" b="0" i="0" spc="0" baseline="0" dirty="0">
                <a:solidFill>
                  <a:srgbClr val="124E73"/>
                </a:solidFill>
                <a:latin typeface="CenturySchoolbook"/>
              </a:rPr>
              <a:t>3D Model for Raspberry Pi </a:t>
            </a:r>
          </a:p>
          <a:p>
            <a:pPr marL="0">
              <a:lnSpc>
                <a:spcPts val="4500"/>
              </a:lnSpc>
            </a:pPr>
            <a:r>
              <a:rPr lang="en-GB" sz="3554" b="0" i="0" spc="0" baseline="0" dirty="0">
                <a:solidFill>
                  <a:srgbClr val="124E73"/>
                </a:solidFill>
                <a:latin typeface="CenturySchoolbook"/>
              </a:rPr>
              <a:t>Camera &amp; Glasses &amp; Joystick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DF612811-1F0A-3D79-E090-4B210BFB51B8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A4D8230A-BEF3-9C0C-ECC9-C53A7EA7A330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926F74F0-5C0E-55EF-4360-E389FECEEE9B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DC0F78C6-CC02-7CA9-1825-4477F1BF546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CC4FEBBC-48E0-BDB5-87BA-23B69849F9AA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reeform 278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9" name="Freeform 279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0" name="Freeform 280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1" name="Picture 28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3788" y="2581187"/>
            <a:ext cx="3260597" cy="907249"/>
          </a:xfrm>
          <a:prstGeom prst="rect">
            <a:avLst/>
          </a:prstGeom>
          <a:noFill/>
        </p:spPr>
      </p:pic>
      <p:pic>
        <p:nvPicPr>
          <p:cNvPr id="282" name="Picture 28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4475" y="2581187"/>
            <a:ext cx="3260725" cy="907249"/>
          </a:xfrm>
          <a:prstGeom prst="rect">
            <a:avLst/>
          </a:prstGeom>
          <a:noFill/>
        </p:spPr>
      </p:pic>
      <p:pic>
        <p:nvPicPr>
          <p:cNvPr id="283" name="Picture 28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5200" y="2581187"/>
            <a:ext cx="3260597" cy="907249"/>
          </a:xfrm>
          <a:prstGeom prst="rect">
            <a:avLst/>
          </a:prstGeom>
          <a:noFill/>
        </p:spPr>
      </p:pic>
      <p:pic>
        <p:nvPicPr>
          <p:cNvPr id="284" name="Picture 28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5797" y="2581187"/>
            <a:ext cx="3260725" cy="907249"/>
          </a:xfrm>
          <a:prstGeom prst="rect">
            <a:avLst/>
          </a:prstGeom>
          <a:noFill/>
        </p:spPr>
      </p:pic>
      <p:pic>
        <p:nvPicPr>
          <p:cNvPr id="285" name="Picture 28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03272" y="5645544"/>
            <a:ext cx="1524380" cy="1205344"/>
          </a:xfrm>
          <a:prstGeom prst="rect">
            <a:avLst/>
          </a:prstGeom>
          <a:noFill/>
        </p:spPr>
      </p:pic>
      <p:pic>
        <p:nvPicPr>
          <p:cNvPr id="286" name="Picture 286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26177" y="4761129"/>
            <a:ext cx="765276" cy="765276"/>
          </a:xfrm>
          <a:prstGeom prst="rect">
            <a:avLst/>
          </a:prstGeom>
          <a:noFill/>
        </p:spPr>
      </p:pic>
      <p:pic>
        <p:nvPicPr>
          <p:cNvPr id="287" name="Picture 28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72447" y="5132756"/>
            <a:ext cx="790270" cy="790270"/>
          </a:xfrm>
          <a:prstGeom prst="rect">
            <a:avLst/>
          </a:prstGeom>
          <a:noFill/>
        </p:spPr>
      </p:pic>
      <p:pic>
        <p:nvPicPr>
          <p:cNvPr id="288" name="Picture 288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78638" y="4140658"/>
            <a:ext cx="857948" cy="869492"/>
          </a:xfrm>
          <a:prstGeom prst="rect">
            <a:avLst/>
          </a:prstGeom>
          <a:noFill/>
        </p:spPr>
      </p:pic>
      <p:sp>
        <p:nvSpPr>
          <p:cNvPr id="289" name="Rectangle 289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90" name="Rectangle 290"/>
          <p:cNvSpPr/>
          <p:nvPr/>
        </p:nvSpPr>
        <p:spPr>
          <a:xfrm>
            <a:off x="794004" y="1005806"/>
            <a:ext cx="6789115" cy="118343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3552" b="0" i="0" spc="0" baseline="0" dirty="0">
                <a:solidFill>
                  <a:srgbClr val="124E73"/>
                </a:solidFill>
                <a:latin typeface="CenturySchoolbook"/>
              </a:rPr>
              <a:t>Hardware Setups &amp; Preparation</a:t>
            </a:r>
          </a:p>
          <a:p>
            <a:pPr marL="5839078">
              <a:lnSpc>
                <a:spcPts val="5123"/>
              </a:lnSpc>
            </a:pPr>
            <a:r>
              <a:rPr lang="en-GB" sz="2652" b="0" i="0" spc="0" baseline="0" dirty="0">
                <a:solidFill>
                  <a:srgbClr val="124E73"/>
                </a:solidFill>
                <a:latin typeface="CenturySchoolbook"/>
              </a:rPr>
              <a:t>Setup</a:t>
            </a:r>
          </a:p>
        </p:txBody>
      </p:sp>
      <p:sp>
        <p:nvSpPr>
          <p:cNvPr id="291" name="Rectangle 291"/>
          <p:cNvSpPr/>
          <p:nvPr/>
        </p:nvSpPr>
        <p:spPr>
          <a:xfrm>
            <a:off x="1020775" y="3820590"/>
            <a:ext cx="2727752" cy="21453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2198" b="1" i="0" spc="0" baseline="0" dirty="0">
                <a:solidFill>
                  <a:srgbClr val="2B4150"/>
                </a:solidFill>
                <a:latin typeface="CenturySchoolbook-Bold"/>
              </a:rPr>
              <a:t>Prepare Hardware</a:t>
            </a:r>
          </a:p>
          <a:p>
            <a:pPr marL="0">
              <a:lnSpc>
                <a:spcPts val="3848"/>
              </a:lnSpc>
              <a:tabLst>
                <a:tab pos="342950" algn="l"/>
              </a:tabLst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•	Raspberry pi4</a:t>
            </a:r>
          </a:p>
          <a:p>
            <a:pPr marL="0">
              <a:lnSpc>
                <a:spcPts val="3482"/>
              </a:lnSpc>
              <a:tabLst>
                <a:tab pos="342950" algn="l"/>
              </a:tabLst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•	Pi camera v3</a:t>
            </a:r>
          </a:p>
          <a:p>
            <a:pPr marL="0">
              <a:lnSpc>
                <a:spcPts val="3482"/>
              </a:lnSpc>
              <a:tabLst>
                <a:tab pos="342950" algn="l"/>
              </a:tabLst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•	Micro SD card</a:t>
            </a:r>
          </a:p>
          <a:p>
            <a:pPr marL="0">
              <a:lnSpc>
                <a:spcPts val="3481"/>
              </a:lnSpc>
              <a:tabLst>
                <a:tab pos="342950" algn="l"/>
              </a:tabLst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•	Power bank</a:t>
            </a:r>
          </a:p>
        </p:txBody>
      </p:sp>
      <p:sp>
        <p:nvSpPr>
          <p:cNvPr id="292" name="Rectangle 292"/>
          <p:cNvSpPr/>
          <p:nvPr/>
        </p:nvSpPr>
        <p:spPr>
          <a:xfrm>
            <a:off x="4281551" y="3820590"/>
            <a:ext cx="2608190" cy="81854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683005"/>
            <a:r>
              <a:rPr lang="en-GB" sz="2198" b="1" i="0" spc="0" baseline="0" dirty="0">
                <a:solidFill>
                  <a:srgbClr val="2B4150"/>
                </a:solidFill>
                <a:latin typeface="CenturySchoolbook-Bold"/>
              </a:rPr>
              <a:t>Install OS</a:t>
            </a:r>
          </a:p>
          <a:p>
            <a:pPr marL="0">
              <a:lnSpc>
                <a:spcPts val="3848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Use Raspberry Pi Imager</a:t>
            </a:r>
          </a:p>
        </p:txBody>
      </p:sp>
      <p:sp>
        <p:nvSpPr>
          <p:cNvPr id="293" name="Rectangle 293"/>
          <p:cNvSpPr/>
          <p:nvPr/>
        </p:nvSpPr>
        <p:spPr>
          <a:xfrm>
            <a:off x="7542910" y="3820590"/>
            <a:ext cx="2362688" cy="24999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675132"/>
            <a:r>
              <a:rPr lang="en-GB" sz="2198" b="1" i="0" spc="0" baseline="0" dirty="0">
                <a:solidFill>
                  <a:srgbClr val="2B4150"/>
                </a:solidFill>
                <a:latin typeface="CenturySchoolbook-Bold"/>
              </a:rPr>
              <a:t>Configure </a:t>
            </a:r>
          </a:p>
          <a:p>
            <a:pPr marL="441959">
              <a:lnSpc>
                <a:spcPts val="2798"/>
              </a:lnSpc>
            </a:pPr>
            <a:r>
              <a:rPr lang="en-GB" sz="2195" b="1" i="0" spc="0" baseline="0" dirty="0">
                <a:solidFill>
                  <a:srgbClr val="2B4150"/>
                </a:solidFill>
                <a:latin typeface="CenturySchoolbook-Bold"/>
              </a:rPr>
              <a:t>Raspberry Pi</a:t>
            </a:r>
          </a:p>
          <a:p>
            <a:pPr marL="0">
              <a:lnSpc>
                <a:spcPts val="3839"/>
              </a:lnSpc>
              <a:tabLst>
                <a:tab pos="342900" algn="l"/>
              </a:tabLst>
            </a:pPr>
            <a:r>
              <a:rPr lang="en-GB" sz="1754" b="0" i="0" spc="0" baseline="0" dirty="0">
                <a:solidFill>
                  <a:srgbClr val="2B4150"/>
                </a:solidFill>
                <a:latin typeface="CenturySchoolbook"/>
              </a:rPr>
              <a:t>•	Setup the system</a:t>
            </a:r>
          </a:p>
          <a:p>
            <a:pPr marL="0">
              <a:lnSpc>
                <a:spcPts val="3484"/>
              </a:lnSpc>
              <a:tabLst>
                <a:tab pos="342900" algn="l"/>
              </a:tabLst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•	Enable SSH</a:t>
            </a:r>
          </a:p>
          <a:p>
            <a:pPr marL="0">
              <a:lnSpc>
                <a:spcPts val="3481"/>
              </a:lnSpc>
              <a:tabLst>
                <a:tab pos="342900" algn="l"/>
              </a:tabLst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•	Enable VNC</a:t>
            </a:r>
          </a:p>
          <a:p>
            <a:pPr marL="0">
              <a:lnSpc>
                <a:spcPts val="3483"/>
              </a:lnSpc>
              <a:tabLst>
                <a:tab pos="342900" algn="l"/>
              </a:tabLst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•	Install updates</a:t>
            </a:r>
          </a:p>
        </p:txBody>
      </p:sp>
      <p:sp>
        <p:nvSpPr>
          <p:cNvPr id="294" name="Rectangle 294"/>
          <p:cNvSpPr/>
          <p:nvPr/>
        </p:nvSpPr>
        <p:spPr>
          <a:xfrm>
            <a:off x="10803635" y="3820590"/>
            <a:ext cx="2798210" cy="15561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516890"/>
            <a:r>
              <a:rPr lang="en-GB" sz="2198" b="1" i="0" spc="0" baseline="0" dirty="0">
                <a:solidFill>
                  <a:srgbClr val="2B4150"/>
                </a:solidFill>
                <a:latin typeface="CenturySchoolbook-Bold"/>
              </a:rPr>
              <a:t>Preparation</a:t>
            </a:r>
          </a:p>
          <a:p>
            <a:pPr marL="0">
              <a:lnSpc>
                <a:spcPts val="3848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Create a virtual </a:t>
            </a:r>
          </a:p>
          <a:p>
            <a:pPr marL="0">
              <a:lnSpc>
                <a:spcPts val="2903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environment, install </a:t>
            </a:r>
          </a:p>
          <a:p>
            <a:pPr marL="0">
              <a:lnSpc>
                <a:spcPts val="2903"/>
              </a:lnSpc>
            </a:pPr>
            <a:r>
              <a:rPr lang="en-GB" sz="1752" b="0" i="0" spc="0" baseline="0" dirty="0">
                <a:solidFill>
                  <a:srgbClr val="2B4150"/>
                </a:solidFill>
                <a:latin typeface="CenturySchoolbook"/>
              </a:rPr>
              <a:t>libraries: TFLite, Picamera</a:t>
            </a:r>
          </a:p>
        </p:txBody>
      </p:sp>
      <p:sp>
        <p:nvSpPr>
          <p:cNvPr id="295" name="Rectangle 295"/>
          <p:cNvSpPr/>
          <p:nvPr/>
        </p:nvSpPr>
        <p:spPr>
          <a:xfrm>
            <a:off x="5163565" y="7341624"/>
            <a:ext cx="4623137" cy="30057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After setup, system will be ready to use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EADF4347-C7E7-44FE-F11B-BBEE209FE4BF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56A73F39-3CC6-267B-59BB-22421DDAD5CF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4481DC8D-DACF-1AAB-941B-0E95996CD979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5CD19849-40C6-DC83-8D16-3BB1D9061F7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E8F8A7B1-728A-F033-9134-F2E76A78B351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233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4" name="Freeform 234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5" name="Freeform 235">
            <a:hlinkClick r:id="rId2"/>
          </p:cNvPr>
          <p:cNvSpPr/>
          <p:nvPr/>
        </p:nvSpPr>
        <p:spPr>
          <a:xfrm>
            <a:off x="-426720" y="-33528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effectLst>
                <a:innerShdw blurRad="63500" dist="508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37" name="Rectangle 237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38" name="Rectangle 238"/>
          <p:cNvSpPr/>
          <p:nvPr/>
        </p:nvSpPr>
        <p:spPr>
          <a:xfrm>
            <a:off x="2103820" y="3223964"/>
            <a:ext cx="10735625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/>
            <a:r>
              <a:rPr lang="en-GB" sz="8800" b="0" i="0" spc="0" baseline="0" dirty="0">
                <a:solidFill>
                  <a:srgbClr val="124E73"/>
                </a:solidFill>
                <a:latin typeface="CenturySchoolbook"/>
              </a:rPr>
              <a:t>System Architecture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FF4240-3F75-EC45-3DC2-40359FFC4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01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0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233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4" name="Freeform 234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5" name="Freeform 235">
            <a:hlinkClick r:id="rId2"/>
          </p:cNvPr>
          <p:cNvSpPr/>
          <p:nvPr/>
        </p:nvSpPr>
        <p:spPr>
          <a:xfrm>
            <a:off x="24712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7" name="Rectangle 237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38" name="Rectangle 238"/>
          <p:cNvSpPr/>
          <p:nvPr/>
        </p:nvSpPr>
        <p:spPr>
          <a:xfrm>
            <a:off x="1206787" y="1705576"/>
            <a:ext cx="10735625" cy="546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552" dirty="0">
                <a:solidFill>
                  <a:srgbClr val="124E73"/>
                </a:solidFill>
                <a:latin typeface="CenturySchoolbook"/>
              </a:rPr>
              <a:t>Technology And Tools</a:t>
            </a:r>
            <a:endParaRPr lang="en-GB" sz="3552" dirty="0">
              <a:solidFill>
                <a:srgbClr val="124E73"/>
              </a:solidFill>
              <a:latin typeface="CenturySchoolbook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C24BC801-9928-0963-9D6B-D4498A614719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B3260A29-014D-B8FD-FAEB-3C538D615B04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59041798-ACD0-940D-8CAA-CD1371201CD1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C279F479-6958-4DB0-EC1F-A92B615FD2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4D7CD8BC-15DD-92A4-49F8-535D85467F2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24</a:t>
              </a:r>
            </a:p>
          </p:txBody>
        </p:sp>
      </p:grpSp>
      <p:pic>
        <p:nvPicPr>
          <p:cNvPr id="8" name="Picture 7" descr="A blue letter k on a black background&#10;&#10;AI-generated content may be incorrect.">
            <a:extLst>
              <a:ext uri="{FF2B5EF4-FFF2-40B4-BE49-F238E27FC236}">
                <a16:creationId xmlns:a16="http://schemas.microsoft.com/office/drawing/2014/main" id="{03B0379D-0EC1-FFBE-DD97-811A4AB2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6" y="2547466"/>
            <a:ext cx="1967894" cy="1967894"/>
          </a:xfrm>
          <a:prstGeom prst="rect">
            <a:avLst/>
          </a:prstGeom>
        </p:spPr>
      </p:pic>
      <p:pic>
        <p:nvPicPr>
          <p:cNvPr id="12" name="Picture 11" descr="A yellow and orange letter f&#10;&#10;AI-generated content may be incorrect.">
            <a:extLst>
              <a:ext uri="{FF2B5EF4-FFF2-40B4-BE49-F238E27FC236}">
                <a16:creationId xmlns:a16="http://schemas.microsoft.com/office/drawing/2014/main" id="{0434F08E-A53F-E618-6124-57ED620FD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35" y="5114280"/>
            <a:ext cx="1654583" cy="1779720"/>
          </a:xfrm>
          <a:prstGeom prst="rect">
            <a:avLst/>
          </a:prstGeom>
        </p:spPr>
      </p:pic>
      <p:pic>
        <p:nvPicPr>
          <p:cNvPr id="14" name="Picture 13" descr="A logo with yellow circles&#10;&#10;AI-generated content may be incorrect.">
            <a:extLst>
              <a:ext uri="{FF2B5EF4-FFF2-40B4-BE49-F238E27FC236}">
                <a16:creationId xmlns:a16="http://schemas.microsoft.com/office/drawing/2014/main" id="{677A152D-93A3-6E04-16D0-D5EE8D835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50" y="5660905"/>
            <a:ext cx="1496915" cy="1496915"/>
          </a:xfrm>
          <a:prstGeom prst="rect">
            <a:avLst/>
          </a:prstGeom>
        </p:spPr>
      </p:pic>
      <p:pic>
        <p:nvPicPr>
          <p:cNvPr id="16" name="Picture 1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618B4410-6C49-5333-7C99-09B5921D1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99" y="5950039"/>
            <a:ext cx="2857500" cy="1600200"/>
          </a:xfrm>
          <a:prstGeom prst="rect">
            <a:avLst/>
          </a:prstGeom>
        </p:spPr>
      </p:pic>
      <p:pic>
        <p:nvPicPr>
          <p:cNvPr id="18" name="Picture 17" descr="A red and white letter k&#10;&#10;AI-generated content may be incorrect.">
            <a:extLst>
              <a:ext uri="{FF2B5EF4-FFF2-40B4-BE49-F238E27FC236}">
                <a16:creationId xmlns:a16="http://schemas.microsoft.com/office/drawing/2014/main" id="{0D52B4BF-E5C9-FB4C-72FD-6BFE27A80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756" y="5279169"/>
            <a:ext cx="1967895" cy="1967895"/>
          </a:xfrm>
          <a:prstGeom prst="rect">
            <a:avLst/>
          </a:prstGeom>
        </p:spPr>
      </p:pic>
      <p:pic>
        <p:nvPicPr>
          <p:cNvPr id="22" name="Picture 2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8951701-5FD4-6ACF-D650-315C55492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904" y="1454934"/>
            <a:ext cx="2133600" cy="2133600"/>
          </a:xfrm>
          <a:prstGeom prst="rect">
            <a:avLst/>
          </a:prstGeom>
        </p:spPr>
      </p:pic>
      <p:pic>
        <p:nvPicPr>
          <p:cNvPr id="24" name="Picture 23" descr="A blue ribbon with a black background&#10;&#10;AI-generated content may be incorrect.">
            <a:extLst>
              <a:ext uri="{FF2B5EF4-FFF2-40B4-BE49-F238E27FC236}">
                <a16:creationId xmlns:a16="http://schemas.microsoft.com/office/drawing/2014/main" id="{F2E17501-CBDB-8BD2-3CC2-38E9E3F2C2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96" y="3076725"/>
            <a:ext cx="2307869" cy="2307869"/>
          </a:xfrm>
          <a:prstGeom prst="rect">
            <a:avLst/>
          </a:prstGeom>
        </p:spPr>
      </p:pic>
      <p:pic>
        <p:nvPicPr>
          <p:cNvPr id="26" name="Picture 25" descr="A close up of a logo&#10;&#10;AI-generated content may be incorrect.">
            <a:extLst>
              <a:ext uri="{FF2B5EF4-FFF2-40B4-BE49-F238E27FC236}">
                <a16:creationId xmlns:a16="http://schemas.microsoft.com/office/drawing/2014/main" id="{A21E3AF7-19E6-47CF-C6D0-77E807EC26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04" y="3684030"/>
            <a:ext cx="4612341" cy="853283"/>
          </a:xfrm>
          <a:prstGeom prst="rect">
            <a:avLst/>
          </a:prstGeom>
        </p:spPr>
      </p:pic>
      <p:pic>
        <p:nvPicPr>
          <p:cNvPr id="28" name="Picture 27" descr="A logo with colorful squares&#10;&#10;AI-generated content may be incorrect.">
            <a:extLst>
              <a:ext uri="{FF2B5EF4-FFF2-40B4-BE49-F238E27FC236}">
                <a16:creationId xmlns:a16="http://schemas.microsoft.com/office/drawing/2014/main" id="{B5DF2427-D0F7-465D-5D83-92C99A4435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841" y="2892271"/>
            <a:ext cx="3008747" cy="30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63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233">
            <a:hlinkClick r:id="rId3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4" name="Freeform 234">
            <a:hlinkClick r:id="rId3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5" name="Freeform 235">
            <a:hlinkClick r:id="rId3"/>
          </p:cNvPr>
          <p:cNvSpPr/>
          <p:nvPr/>
        </p:nvSpPr>
        <p:spPr>
          <a:xfrm>
            <a:off x="401229" y="-328186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7" name="Rectangle 237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238" name="Rectangle 238"/>
          <p:cNvSpPr/>
          <p:nvPr/>
        </p:nvSpPr>
        <p:spPr>
          <a:xfrm>
            <a:off x="1380508" y="3841487"/>
            <a:ext cx="10735625" cy="546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3552" dirty="0">
                <a:solidFill>
                  <a:srgbClr val="124E73"/>
                </a:solidFill>
                <a:latin typeface="CenturySchoolbook"/>
              </a:rPr>
              <a:t>DEMO</a:t>
            </a:r>
            <a:endParaRPr lang="en-GB" sz="3552" dirty="0">
              <a:solidFill>
                <a:srgbClr val="124E73"/>
              </a:solidFill>
              <a:latin typeface="CenturySchoolbook"/>
            </a:endParaRP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C24BC801-9928-0963-9D6B-D4498A614719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B3260A29-014D-B8FD-FAEB-3C538D615B04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59041798-ACD0-940D-8CAA-CD1371201CD1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C279F479-6958-4DB0-EC1F-A92B615FD2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4D7CD8BC-15DD-92A4-49F8-535D85467F2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4DCC09A-30D2-618C-66BD-30C72FFCD659}"/>
              </a:ext>
            </a:extLst>
          </p:cNvPr>
          <p:cNvSpPr txBox="1"/>
          <p:nvPr/>
        </p:nvSpPr>
        <p:spPr>
          <a:xfrm>
            <a:off x="4625789" y="3329970"/>
            <a:ext cx="5674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hlinkClick r:id="rId4"/>
              </a:rPr>
              <a:t>Click here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52464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233">
            <a:hlinkClick r:id="rId3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4" name="Freeform 234">
            <a:hlinkClick r:id="rId3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5" name="Freeform 235">
            <a:hlinkClick r:id="rId3"/>
          </p:cNvPr>
          <p:cNvSpPr/>
          <p:nvPr/>
        </p:nvSpPr>
        <p:spPr>
          <a:xfrm>
            <a:off x="401229" y="-328186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37" name="Rectangle 237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C24BC801-9928-0963-9D6B-D4498A614719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B3260A29-014D-B8FD-FAEB-3C538D615B04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59041798-ACD0-940D-8CAA-CD1371201CD1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C279F479-6958-4DB0-EC1F-A92B615FD20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4D7CD8BC-15DD-92A4-49F8-535D85467F2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26</a:t>
              </a:r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A89DAC9D-ECA8-F8B0-9D47-5A48151A2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0791" y="2929575"/>
            <a:ext cx="8411275" cy="23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08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2">
            <a:hlinkClick r:id="rId2"/>
            <a:extLst>
              <a:ext uri="{FF2B5EF4-FFF2-40B4-BE49-F238E27FC236}">
                <a16:creationId xmlns:a16="http://schemas.microsoft.com/office/drawing/2014/main" id="{EC87F90B-A933-EA95-297B-B908C496CEA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5"/>
          <p:cNvSpPr txBox="1"/>
          <p:nvPr/>
        </p:nvSpPr>
        <p:spPr>
          <a:xfrm>
            <a:off x="1703904" y="496013"/>
            <a:ext cx="11222591" cy="1293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5400" dirty="0">
                <a:solidFill>
                  <a:srgbClr val="124E73"/>
                </a:solidFill>
                <a:latin typeface="CenturySchoolbook"/>
                <a:sym typeface="Alatsi"/>
              </a:rPr>
              <a:t>Team Members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492942" y="2986512"/>
            <a:ext cx="2153888" cy="596224"/>
            <a:chOff x="0" y="0"/>
            <a:chExt cx="3372760" cy="10623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372760" cy="1062348"/>
            </a:xfrm>
            <a:custGeom>
              <a:avLst/>
              <a:gdLst/>
              <a:ahLst/>
              <a:cxnLst/>
              <a:rect l="l" t="t" r="r" b="b"/>
              <a:pathLst>
                <a:path w="3372760" h="1062348">
                  <a:moveTo>
                    <a:pt x="0" y="0"/>
                  </a:moveTo>
                  <a:lnTo>
                    <a:pt x="3372760" y="0"/>
                  </a:lnTo>
                  <a:lnTo>
                    <a:pt x="3372760" y="1062348"/>
                  </a:lnTo>
                  <a:lnTo>
                    <a:pt x="0" y="10623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3372760" cy="10432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44"/>
                </a:lnSpc>
              </a:pPr>
              <a:r>
                <a:rPr lang="en-US" sz="1800" b="1" spc="241" dirty="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Nada Ahmed Hamoda</a:t>
              </a:r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1970843" y="5481566"/>
            <a:ext cx="1979935" cy="622672"/>
            <a:chOff x="0" y="0"/>
            <a:chExt cx="3100368" cy="1109472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3100368" cy="1109472"/>
            </a:xfrm>
            <a:custGeom>
              <a:avLst/>
              <a:gdLst/>
              <a:ahLst/>
              <a:cxnLst/>
              <a:rect l="l" t="t" r="r" b="b"/>
              <a:pathLst>
                <a:path w="3100368" h="1109472">
                  <a:moveTo>
                    <a:pt x="0" y="0"/>
                  </a:moveTo>
                  <a:lnTo>
                    <a:pt x="3100368" y="0"/>
                  </a:lnTo>
                  <a:lnTo>
                    <a:pt x="3100368" y="1109472"/>
                  </a:lnTo>
                  <a:lnTo>
                    <a:pt x="0" y="1109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19050"/>
              <a:ext cx="3100368" cy="1090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944"/>
                </a:lnSpc>
              </a:pPr>
              <a:r>
                <a:rPr lang="en-US" sz="1800" b="1" spc="241" dirty="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Taha </a:t>
              </a:r>
            </a:p>
            <a:p>
              <a:pPr algn="ctr">
                <a:lnSpc>
                  <a:spcPts val="1944"/>
                </a:lnSpc>
              </a:pPr>
              <a:r>
                <a:rPr lang="en-US" sz="1800" b="1" spc="241" dirty="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Mohamed </a:t>
              </a:r>
            </a:p>
            <a:p>
              <a:pPr algn="ctr">
                <a:lnSpc>
                  <a:spcPts val="1944"/>
                </a:lnSpc>
              </a:pPr>
              <a:r>
                <a:rPr lang="en-US" sz="1800" b="1" spc="241" dirty="0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Khalaf </a:t>
              </a: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C46F7437-E4E8-0B33-ADF1-FBA2E0ED3B5C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7" name="Group 9">
              <a:extLst>
                <a:ext uri="{FF2B5EF4-FFF2-40B4-BE49-F238E27FC236}">
                  <a16:creationId xmlns:a16="http://schemas.microsoft.com/office/drawing/2014/main" id="{C5BBDA4E-C404-8417-BF59-9F96F24C7A07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9" name="Freeform 10">
                <a:extLst>
                  <a:ext uri="{FF2B5EF4-FFF2-40B4-BE49-F238E27FC236}">
                    <a16:creationId xmlns:a16="http://schemas.microsoft.com/office/drawing/2014/main" id="{161C9A17-F574-1A43-A6F0-35261E983DF7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1">
                <a:extLst>
                  <a:ext uri="{FF2B5EF4-FFF2-40B4-BE49-F238E27FC236}">
                    <a16:creationId xmlns:a16="http://schemas.microsoft.com/office/drawing/2014/main" id="{18695FC4-D3B5-D461-F3F5-C1A8C911C22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0BA6570B-6A96-8097-603E-9CA6EEDFF348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4EACDF-3587-FA98-11D9-E2F0B562D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633832"/>
              </p:ext>
            </p:extLst>
          </p:nvPr>
        </p:nvGraphicFramePr>
        <p:xfrm>
          <a:off x="205383" y="2575797"/>
          <a:ext cx="11222591" cy="486783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02017">
                  <a:extLst>
                    <a:ext uri="{9D8B030D-6E8A-4147-A177-3AD203B41FA5}">
                      <a16:colId xmlns:a16="http://schemas.microsoft.com/office/drawing/2014/main" val="3270522247"/>
                    </a:ext>
                  </a:extLst>
                </a:gridCol>
                <a:gridCol w="7617819">
                  <a:extLst>
                    <a:ext uri="{9D8B030D-6E8A-4147-A177-3AD203B41FA5}">
                      <a16:colId xmlns:a16="http://schemas.microsoft.com/office/drawing/2014/main" val="794091249"/>
                    </a:ext>
                  </a:extLst>
                </a:gridCol>
                <a:gridCol w="2602755">
                  <a:extLst>
                    <a:ext uri="{9D8B030D-6E8A-4147-A177-3AD203B41FA5}">
                      <a16:colId xmlns:a16="http://schemas.microsoft.com/office/drawing/2014/main" val="3086587217"/>
                    </a:ext>
                  </a:extLst>
                </a:gridCol>
              </a:tblGrid>
              <a:tr h="695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Student Name</a:t>
                      </a: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</a:rPr>
                        <a:t>Student ID</a:t>
                      </a:r>
                      <a:endParaRPr lang="en-US" sz="1400" b="1" kern="10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0288962"/>
                  </a:ext>
                </a:extLst>
              </a:tr>
              <a:tr h="695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Taha Mohamed Khalaf</a:t>
                      </a: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</a:rPr>
                        <a:t>21-01656</a:t>
                      </a:r>
                      <a:endParaRPr lang="en-US" sz="1400" b="1" kern="10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674544"/>
                  </a:ext>
                </a:extLst>
              </a:tr>
              <a:tr h="695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Mahmoud Adel Sadek</a:t>
                      </a: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</a:rPr>
                        <a:t>21-00940</a:t>
                      </a:r>
                      <a:endParaRPr lang="en-US" sz="1400" b="1" kern="10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9388856"/>
                  </a:ext>
                </a:extLst>
              </a:tr>
              <a:tr h="695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Sama Moustafa Ibrahim </a:t>
                      </a: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</a:rPr>
                        <a:t>21-01553</a:t>
                      </a:r>
                      <a:endParaRPr lang="en-US" sz="1400" b="1" kern="10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1120291"/>
                  </a:ext>
                </a:extLst>
              </a:tr>
              <a:tr h="695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Nada Ahmed Hamoda</a:t>
                      </a: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</a:rPr>
                        <a:t>21-01337</a:t>
                      </a:r>
                      <a:endParaRPr lang="en-US" sz="1400" b="1" kern="10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0258095"/>
                  </a:ext>
                </a:extLst>
              </a:tr>
              <a:tr h="695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Nooran Abdulbasit Ali</a:t>
                      </a: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21-01361</a:t>
                      </a: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8329098"/>
                  </a:ext>
                </a:extLst>
              </a:tr>
              <a:tr h="69540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</a:rPr>
                        <a:t>Renad Mohamed Fawzy</a:t>
                      </a:r>
                      <a:endParaRPr lang="en-US" sz="1400" b="1" kern="10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21-01502</a:t>
                      </a:r>
                      <a:endParaRPr lang="en-US" sz="1400" b="1" kern="100" dirty="0">
                        <a:solidFill>
                          <a:srgbClr val="000000"/>
                        </a:solidFill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013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49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100">
            <a:hlinkClick r:id="rId3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1" name="Freeform 101">
            <a:hlinkClick r:id="rId3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2" name="Freeform 102">
            <a:hlinkClick r:id="rId3"/>
          </p:cNvPr>
          <p:cNvSpPr/>
          <p:nvPr/>
        </p:nvSpPr>
        <p:spPr>
          <a:xfrm>
            <a:off x="-228600" y="-328186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3" name="Rectangle 103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05" name="Rectangle 105"/>
          <p:cNvSpPr/>
          <p:nvPr/>
        </p:nvSpPr>
        <p:spPr>
          <a:xfrm>
            <a:off x="794004" y="2027216"/>
            <a:ext cx="12884670" cy="397795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452" b="0" i="0" spc="0" baseline="0" dirty="0">
                <a:solidFill>
                  <a:srgbClr val="124E73"/>
                </a:solidFill>
                <a:latin typeface="CenturySchoolbook"/>
              </a:rPr>
              <a:t>Introduction</a:t>
            </a:r>
          </a:p>
          <a:p>
            <a:pPr marL="0">
              <a:lnSpc>
                <a:spcPts val="6599"/>
              </a:lnSpc>
            </a:pPr>
            <a:r>
              <a:rPr lang="en-GB" sz="2006" b="0" i="0" spc="1553" baseline="0" dirty="0">
                <a:solidFill>
                  <a:srgbClr val="2B4150"/>
                </a:solidFill>
                <a:latin typeface="ArialMT"/>
              </a:rPr>
              <a:t>•</a:t>
            </a:r>
            <a:r>
              <a:rPr lang="en-GB" sz="2006" b="0" i="0" spc="0" baseline="0" dirty="0">
                <a:solidFill>
                  <a:srgbClr val="2B4150"/>
                </a:solidFill>
                <a:latin typeface="CenturySchoolbook"/>
              </a:rPr>
              <a:t>Around 253 million people worldwide live with visual impairment, including 36 million who are completely </a:t>
            </a:r>
          </a:p>
          <a:p>
            <a:pPr marL="286512">
              <a:lnSpc>
                <a:spcPts val="2876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blind, according to the World Health Organization (WHO). Many of these individuals struggle with </a:t>
            </a:r>
          </a:p>
          <a:p>
            <a:pPr marL="286512">
              <a:lnSpc>
                <a:spcPts val="2904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performing daily tasks independently and often rely on caregivers for navigation and support.</a:t>
            </a:r>
          </a:p>
          <a:p>
            <a:pPr marL="0">
              <a:lnSpc>
                <a:spcPts val="4982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Technology offers a powerful solution to bridge this gap. This project introduces smart glasses specifically </a:t>
            </a:r>
          </a:p>
          <a:p>
            <a:pPr marL="342899">
              <a:lnSpc>
                <a:spcPts val="2904"/>
              </a:lnSpc>
            </a:pPr>
            <a:r>
              <a:rPr lang="en-GB" sz="2006" b="0" i="0" spc="0" baseline="0" dirty="0">
                <a:solidFill>
                  <a:srgbClr val="2B4150"/>
                </a:solidFill>
                <a:latin typeface="CenturySchoolbook"/>
              </a:rPr>
              <a:t>designed to empower blind and visually impaired individuals. By integrating intelligent features, the </a:t>
            </a:r>
          </a:p>
          <a:p>
            <a:pPr marL="342899">
              <a:lnSpc>
                <a:spcPts val="2906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system delivers real-time interaction with the environment, aiming to enhance independence, safety, and </a:t>
            </a:r>
          </a:p>
          <a:p>
            <a:pPr marL="342899">
              <a:lnSpc>
                <a:spcPts val="2891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confidence in daily life.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F2F45FA3-EF63-E75D-288D-5EF638F2C733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384AE791-4EAE-71DC-7871-A6989F8EDF77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E26E5027-4669-830E-4E26-9EB3D34F2925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DFC1FFD9-E45D-E9BB-F6DD-73EE024265B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5E31C1CA-D6F6-1F1A-8714-F8237C5F116F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Freeform 109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0" name="Freeform 110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1" name="Freeform 111">
            <a:hlinkClick r:id="rId2"/>
          </p:cNvPr>
          <p:cNvSpPr/>
          <p:nvPr/>
        </p:nvSpPr>
        <p:spPr>
          <a:xfrm>
            <a:off x="-198288" y="-328186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2" name="Rectangle 112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13" name="Rectangle 113"/>
          <p:cNvSpPr/>
          <p:nvPr/>
        </p:nvSpPr>
        <p:spPr>
          <a:xfrm>
            <a:off x="794004" y="2269486"/>
            <a:ext cx="12645817" cy="28812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454" b="0" i="0" spc="0" baseline="0" dirty="0">
                <a:solidFill>
                  <a:srgbClr val="124E73"/>
                </a:solidFill>
                <a:latin typeface="CenturySchoolbook"/>
              </a:rPr>
              <a:t>Problem Definition</a:t>
            </a:r>
          </a:p>
          <a:p>
            <a:pPr marL="0">
              <a:lnSpc>
                <a:spcPts val="7370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Blind and visually impaired people still struggle to understand and interact with their surroundings. </a:t>
            </a:r>
          </a:p>
          <a:p>
            <a:pPr marL="342899">
              <a:lnSpc>
                <a:spcPts val="2904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Although there are existing technologies, most of them don't fully meet their real needs in daily life.</a:t>
            </a:r>
          </a:p>
          <a:p>
            <a:pPr marL="0">
              <a:lnSpc>
                <a:spcPts val="4247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With the rise of deep learning, computer vision, and natural language processing, there is a growing </a:t>
            </a:r>
          </a:p>
          <a:p>
            <a:pPr marL="342899">
              <a:lnSpc>
                <a:spcPts val="2904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opportunity to create assistive technologies that convert visual information into meaningful descriptions.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4BEDCEBD-08AA-4ED1-0DB4-7CD8BD1B9389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99903270-240B-5717-0987-DDA2FF69ADA5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0B6F557D-54B4-632B-FF48-FE51C68AB1C2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8FC90042-E054-ED2F-64A6-E4EEC57E6F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FDD400F2-FA74-FCD3-7F57-D869ED91B320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114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5" name="Freeform 115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6" name="Freeform 116">
            <a:hlinkClick r:id="rId2"/>
          </p:cNvPr>
          <p:cNvSpPr/>
          <p:nvPr/>
        </p:nvSpPr>
        <p:spPr>
          <a:xfrm>
            <a:off x="-282388" y="-328186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17" name="Rectangle 117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18" name="Rectangle 118"/>
          <p:cNvSpPr/>
          <p:nvPr/>
        </p:nvSpPr>
        <p:spPr>
          <a:xfrm>
            <a:off x="794004" y="1559602"/>
            <a:ext cx="10356553" cy="514313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452" b="0" i="0" spc="0" baseline="0" dirty="0">
                <a:solidFill>
                  <a:srgbClr val="124E73"/>
                </a:solidFill>
                <a:latin typeface="CenturySchoolbook"/>
              </a:rPr>
              <a:t>Related Work</a:t>
            </a:r>
          </a:p>
          <a:p>
            <a:pPr marL="0">
              <a:lnSpc>
                <a:spcPts val="4920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Obstacle Detection Glasses</a:t>
            </a:r>
          </a:p>
          <a:p>
            <a:pPr marL="685799" indent="-342900">
              <a:lnSpc>
                <a:spcPts val="3498"/>
              </a:lnSpc>
              <a:buFont typeface="Wingdings" panose="05000000000000000000" pitchFamily="2" charset="2"/>
              <a:buChar char="ü"/>
            </a:pPr>
            <a:r>
              <a:rPr lang="en-GB" sz="2006" b="1" i="0" spc="0" baseline="0" dirty="0">
                <a:solidFill>
                  <a:srgbClr val="2B4150"/>
                </a:solidFill>
                <a:latin typeface="CenturySchoolbook-Bold"/>
              </a:rPr>
              <a:t>Objective: </a:t>
            </a:r>
            <a:r>
              <a:rPr lang="en-GB" sz="2006" b="0" i="0" spc="0" baseline="0" dirty="0">
                <a:solidFill>
                  <a:srgbClr val="2B4150"/>
                </a:solidFill>
                <a:latin typeface="CenturySchoolbook"/>
              </a:rPr>
              <a:t>Detect obstacles using ultrasonic sensors for mobility support.</a:t>
            </a:r>
          </a:p>
          <a:p>
            <a:pPr marL="342899">
              <a:lnSpc>
                <a:spcPts val="3463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×</a:t>
            </a: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Limitation: 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Limited to navigation only.</a:t>
            </a:r>
          </a:p>
          <a:p>
            <a:pPr marL="0">
              <a:lnSpc>
                <a:spcPts val="4301"/>
              </a:lnSpc>
            </a:pPr>
            <a:r>
              <a:rPr lang="en-GB" sz="2006" b="1" i="0" spc="0" baseline="0" dirty="0">
                <a:solidFill>
                  <a:srgbClr val="2B4150"/>
                </a:solidFill>
                <a:latin typeface="CenturySchoolbook-Bold"/>
              </a:rPr>
              <a:t>Text-Reading Glasses (Developed by Prince Mohammad bin Fahd University)</a:t>
            </a:r>
          </a:p>
          <a:p>
            <a:pPr marL="685799" indent="-342900">
              <a:lnSpc>
                <a:spcPts val="4414"/>
              </a:lnSpc>
              <a:buFont typeface="Wingdings" panose="05000000000000000000" pitchFamily="2" charset="2"/>
              <a:buChar char="ü"/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Objective: 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Read and translate English text using OCR.</a:t>
            </a:r>
          </a:p>
          <a:p>
            <a:pPr marL="342899">
              <a:lnSpc>
                <a:spcPts val="3462"/>
              </a:lnSpc>
            </a:pPr>
            <a:r>
              <a:rPr lang="en-GB" sz="2006" b="0" i="0" spc="1484" baseline="0" dirty="0">
                <a:solidFill>
                  <a:srgbClr val="2B4150"/>
                </a:solidFill>
                <a:latin typeface="CenturySchoolbook"/>
              </a:rPr>
              <a:t>×</a:t>
            </a:r>
            <a:r>
              <a:rPr lang="en-GB" sz="2006" b="1" i="0" spc="0" baseline="0" dirty="0">
                <a:solidFill>
                  <a:srgbClr val="2B4150"/>
                </a:solidFill>
                <a:latin typeface="CenturySchoolbook-Bold"/>
              </a:rPr>
              <a:t>Limitation: </a:t>
            </a:r>
            <a:r>
              <a:rPr lang="en-GB" sz="2006" b="0" i="0" spc="0" baseline="0" dirty="0">
                <a:solidFill>
                  <a:srgbClr val="2B4150"/>
                </a:solidFill>
                <a:latin typeface="CenturySchoolbook"/>
              </a:rPr>
              <a:t>Supports only OCR; lacks broader assistive features.</a:t>
            </a:r>
          </a:p>
          <a:p>
            <a:pPr marL="0">
              <a:lnSpc>
                <a:spcPts val="3481"/>
              </a:lnSpc>
            </a:pPr>
            <a:r>
              <a:rPr lang="en-GB" sz="2006" b="1" i="0" spc="0" baseline="0" dirty="0">
                <a:solidFill>
                  <a:srgbClr val="2B4150"/>
                </a:solidFill>
                <a:latin typeface="CenturySchoolbook-Bold"/>
              </a:rPr>
              <a:t>Amal Glass</a:t>
            </a:r>
          </a:p>
          <a:p>
            <a:pPr marL="685799" indent="-342900">
              <a:lnSpc>
                <a:spcPts val="4141"/>
              </a:lnSpc>
              <a:buFont typeface="Wingdings" panose="05000000000000000000" pitchFamily="2" charset="2"/>
              <a:buChar char="ü"/>
            </a:pPr>
            <a:r>
              <a:rPr lang="en-GB" sz="2006" b="1" i="0" spc="0" baseline="0" dirty="0">
                <a:solidFill>
                  <a:srgbClr val="2B4150"/>
                </a:solidFill>
                <a:latin typeface="CenturySchoolbook-Bold"/>
              </a:rPr>
              <a:t>Objective: </a:t>
            </a:r>
            <a:r>
              <a:rPr lang="en-GB" sz="2006" b="0" i="0" spc="0" baseline="0" dirty="0">
                <a:solidFill>
                  <a:srgbClr val="2B4150"/>
                </a:solidFill>
                <a:latin typeface="CenturySchoolbook"/>
              </a:rPr>
              <a:t>Provide object detection, text recognition, and navigation assistance.</a:t>
            </a:r>
          </a:p>
          <a:p>
            <a:pPr marL="342899">
              <a:lnSpc>
                <a:spcPts val="3462"/>
              </a:lnSpc>
            </a:pPr>
            <a:r>
              <a:rPr lang="en-GB" sz="2006" b="0" i="0" spc="1484" baseline="0" dirty="0">
                <a:solidFill>
                  <a:srgbClr val="2B4150"/>
                </a:solidFill>
                <a:latin typeface="CenturySchoolbook"/>
              </a:rPr>
              <a:t>×</a:t>
            </a:r>
            <a:r>
              <a:rPr lang="en-GB" sz="2006" b="1" i="0" spc="0" baseline="0" dirty="0">
                <a:solidFill>
                  <a:srgbClr val="2B4150"/>
                </a:solidFill>
                <a:latin typeface="CenturySchoolbook-Bold"/>
              </a:rPr>
              <a:t>Limitation: </a:t>
            </a:r>
            <a:r>
              <a:rPr lang="en-GB" sz="2006" b="0" i="0" spc="0" baseline="0" dirty="0">
                <a:solidFill>
                  <a:srgbClr val="2B4150"/>
                </a:solidFill>
                <a:latin typeface="CenturySchoolbook"/>
              </a:rPr>
              <a:t>Lacks scene understanding, face recognition, and emotion detection.</a:t>
            </a:r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B7F18C68-360C-3B23-3879-3A7F7F4CEDBA}"/>
              </a:ext>
            </a:extLst>
          </p:cNvPr>
          <p:cNvGrpSpPr/>
          <p:nvPr/>
        </p:nvGrpSpPr>
        <p:grpSpPr>
          <a:xfrm>
            <a:off x="13104857" y="0"/>
            <a:ext cx="1562612" cy="1673225"/>
            <a:chOff x="0" y="0"/>
            <a:chExt cx="2083482" cy="2230967"/>
          </a:xfrm>
        </p:grpSpPr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ABD42341-DBA2-355C-57C0-AF76C3460149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115E3539-881E-5D36-C4B2-67F7D1ABAAF4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1">
                <a:extLst>
                  <a:ext uri="{FF2B5EF4-FFF2-40B4-BE49-F238E27FC236}">
                    <a16:creationId xmlns:a16="http://schemas.microsoft.com/office/drawing/2014/main" id="{300A471D-72FD-7FC1-E5D2-3DC86473045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E7AAE876-08BD-22AF-AF0C-7DAB82166A73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121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2" name="Freeform 122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3" name="Freeform 123">
            <a:hlinkClick r:id="rId2"/>
          </p:cNvPr>
          <p:cNvSpPr/>
          <p:nvPr/>
        </p:nvSpPr>
        <p:spPr>
          <a:xfrm>
            <a:off x="-242047" y="-239007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4" name="Rectangle 124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25" name="Rectangle 125"/>
          <p:cNvSpPr/>
          <p:nvPr/>
        </p:nvSpPr>
        <p:spPr>
          <a:xfrm>
            <a:off x="794004" y="2390182"/>
            <a:ext cx="12836422" cy="29712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452" b="0" i="0" spc="0" baseline="0" dirty="0">
                <a:solidFill>
                  <a:srgbClr val="124E73"/>
                </a:solidFill>
                <a:latin typeface="CenturySchoolbook"/>
              </a:rPr>
              <a:t>Objective</a:t>
            </a:r>
          </a:p>
          <a:p>
            <a:pPr marL="0">
              <a:lnSpc>
                <a:spcPts val="7706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To develop a real-time smart glasses system that empowers blind and visually impaired individuals by </a:t>
            </a:r>
          </a:p>
          <a:p>
            <a:pPr marL="342899">
              <a:lnSpc>
                <a:spcPts val="2904"/>
              </a:lnSpc>
            </a:pPr>
            <a:r>
              <a:rPr lang="en-GB" sz="2006" b="0" i="0" spc="0" baseline="0" dirty="0">
                <a:solidFill>
                  <a:srgbClr val="2B4150"/>
                </a:solidFill>
                <a:latin typeface="CenturySchoolbook"/>
              </a:rPr>
              <a:t>enhancing their ability to perceive and interact with their environment.</a:t>
            </a:r>
          </a:p>
          <a:p>
            <a:pPr marL="0">
              <a:lnSpc>
                <a:spcPts val="4622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The system aims to support daily independence through features like currency recognition, face and </a:t>
            </a:r>
          </a:p>
          <a:p>
            <a:pPr marL="342899">
              <a:lnSpc>
                <a:spcPts val="2904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emotion detection, object identification, and real-time text reading all in an accessible and affordable form.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ED2602A1-80BE-1BC6-3720-AC554E369299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372F943C-943C-3616-1A1A-862EB6AF1270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AE7C72C4-C1C9-7E1E-567D-985A650130DB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DBA9B55B-288C-1E1D-54EF-CCD29EDD40F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67B3678D-A0CF-E338-B996-218CC87720C8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126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7" name="Freeform 127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8" name="Freeform 128">
            <a:hlinkClick r:id="rId2"/>
          </p:cNvPr>
          <p:cNvSpPr/>
          <p:nvPr/>
        </p:nvSpPr>
        <p:spPr>
          <a:xfrm>
            <a:off x="-282560" y="-273611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9" name="Freeform 129"/>
          <p:cNvSpPr/>
          <p:nvPr/>
        </p:nvSpPr>
        <p:spPr>
          <a:xfrm>
            <a:off x="640080" y="3413252"/>
            <a:ext cx="3353434" cy="2650618"/>
          </a:xfrm>
          <a:custGeom>
            <a:avLst/>
            <a:gdLst/>
            <a:ahLst/>
            <a:cxnLst/>
            <a:rect l="0" t="0" r="0" b="0"/>
            <a:pathLst>
              <a:path w="3353434" h="2650618">
                <a:moveTo>
                  <a:pt x="0" y="2650618"/>
                </a:moveTo>
                <a:lnTo>
                  <a:pt x="3353434" y="2650618"/>
                </a:lnTo>
                <a:lnTo>
                  <a:pt x="3353434" y="0"/>
                </a:lnTo>
                <a:lnTo>
                  <a:pt x="0" y="0"/>
                </a:lnTo>
                <a:lnTo>
                  <a:pt x="0" y="2650618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0" name="Freeform 130"/>
          <p:cNvSpPr/>
          <p:nvPr/>
        </p:nvSpPr>
        <p:spPr>
          <a:xfrm>
            <a:off x="4026534" y="3413252"/>
            <a:ext cx="3205099" cy="2650618"/>
          </a:xfrm>
          <a:custGeom>
            <a:avLst/>
            <a:gdLst/>
            <a:ahLst/>
            <a:cxnLst/>
            <a:rect l="0" t="0" r="0" b="0"/>
            <a:pathLst>
              <a:path w="3205099" h="2650618">
                <a:moveTo>
                  <a:pt x="0" y="2650618"/>
                </a:moveTo>
                <a:lnTo>
                  <a:pt x="3205099" y="2650618"/>
                </a:lnTo>
                <a:lnTo>
                  <a:pt x="3205099" y="0"/>
                </a:lnTo>
                <a:lnTo>
                  <a:pt x="0" y="0"/>
                </a:lnTo>
                <a:lnTo>
                  <a:pt x="0" y="2650618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1" name="Freeform 131"/>
          <p:cNvSpPr/>
          <p:nvPr/>
        </p:nvSpPr>
        <p:spPr>
          <a:xfrm>
            <a:off x="7264781" y="3413252"/>
            <a:ext cx="3205099" cy="2650618"/>
          </a:xfrm>
          <a:custGeom>
            <a:avLst/>
            <a:gdLst/>
            <a:ahLst/>
            <a:cxnLst/>
            <a:rect l="0" t="0" r="0" b="0"/>
            <a:pathLst>
              <a:path w="3205099" h="2650618">
                <a:moveTo>
                  <a:pt x="0" y="2650618"/>
                </a:moveTo>
                <a:lnTo>
                  <a:pt x="3205099" y="2650618"/>
                </a:lnTo>
                <a:lnTo>
                  <a:pt x="3205099" y="0"/>
                </a:lnTo>
                <a:lnTo>
                  <a:pt x="0" y="0"/>
                </a:lnTo>
                <a:lnTo>
                  <a:pt x="0" y="2650618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2" name="Freeform 132"/>
          <p:cNvSpPr/>
          <p:nvPr/>
        </p:nvSpPr>
        <p:spPr>
          <a:xfrm>
            <a:off x="10502900" y="3416554"/>
            <a:ext cx="3205098" cy="2650617"/>
          </a:xfrm>
          <a:custGeom>
            <a:avLst/>
            <a:gdLst/>
            <a:ahLst/>
            <a:cxnLst/>
            <a:rect l="0" t="0" r="0" b="0"/>
            <a:pathLst>
              <a:path w="3205098" h="2650617">
                <a:moveTo>
                  <a:pt x="0" y="2650617"/>
                </a:moveTo>
                <a:lnTo>
                  <a:pt x="3205098" y="2650617"/>
                </a:lnTo>
                <a:lnTo>
                  <a:pt x="3205098" y="0"/>
                </a:lnTo>
                <a:lnTo>
                  <a:pt x="0" y="0"/>
                </a:lnTo>
                <a:lnTo>
                  <a:pt x="0" y="2650617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miter lim="127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3" name="Rectangle 133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34" name="Rectangle 134"/>
          <p:cNvSpPr/>
          <p:nvPr/>
        </p:nvSpPr>
        <p:spPr>
          <a:xfrm>
            <a:off x="794004" y="1719957"/>
            <a:ext cx="6238636" cy="66810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454" b="0" i="0" spc="0" baseline="0" dirty="0">
                <a:solidFill>
                  <a:srgbClr val="124E73"/>
                </a:solidFill>
                <a:latin typeface="CenturySchoolbook"/>
              </a:rPr>
              <a:t>Features and Functions</a:t>
            </a:r>
          </a:p>
        </p:txBody>
      </p:sp>
      <p:sp>
        <p:nvSpPr>
          <p:cNvPr id="135" name="Rectangle 135"/>
          <p:cNvSpPr/>
          <p:nvPr/>
        </p:nvSpPr>
        <p:spPr>
          <a:xfrm>
            <a:off x="794004" y="3613706"/>
            <a:ext cx="3128742" cy="16792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613537"/>
            <a:r>
              <a:rPr lang="en-GB" sz="2198" b="0" i="0" spc="0" baseline="0" dirty="0">
                <a:solidFill>
                  <a:srgbClr val="124E73"/>
                </a:solidFill>
                <a:latin typeface="CenturySchoolbook"/>
              </a:rPr>
              <a:t>CDI Flow That </a:t>
            </a:r>
          </a:p>
          <a:p>
            <a:pPr marL="365150">
              <a:lnSpc>
                <a:spcPts val="2797"/>
              </a:lnSpc>
            </a:pPr>
            <a:r>
              <a:rPr lang="en-GB" sz="2195" b="0" i="0" spc="0" baseline="0" dirty="0">
                <a:solidFill>
                  <a:srgbClr val="124E73"/>
                </a:solidFill>
                <a:latin typeface="CenturySchoolbook"/>
              </a:rPr>
              <a:t>Contains Two Task</a:t>
            </a:r>
          </a:p>
          <a:p>
            <a:pPr marL="0">
              <a:lnSpc>
                <a:spcPts val="4604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Currency Detection</a:t>
            </a:r>
          </a:p>
          <a:p>
            <a:pPr marL="0">
              <a:lnSpc>
                <a:spcPts val="3482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Currency Identification</a:t>
            </a:r>
          </a:p>
        </p:txBody>
      </p:sp>
      <p:sp>
        <p:nvSpPr>
          <p:cNvPr id="136" name="Rectangle 136"/>
          <p:cNvSpPr/>
          <p:nvPr/>
        </p:nvSpPr>
        <p:spPr>
          <a:xfrm>
            <a:off x="4200778" y="3623405"/>
            <a:ext cx="2945999" cy="21148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94335"/>
            <a:r>
              <a:rPr lang="en-GB" sz="2195" b="0" i="0" spc="0" baseline="0" dirty="0">
                <a:solidFill>
                  <a:srgbClr val="124E73"/>
                </a:solidFill>
                <a:latin typeface="CenturySchoolbook"/>
              </a:rPr>
              <a:t>FDRE Flow That </a:t>
            </a:r>
          </a:p>
          <a:p>
            <a:pPr marL="174879">
              <a:lnSpc>
                <a:spcPts val="2796"/>
              </a:lnSpc>
            </a:pPr>
            <a:r>
              <a:rPr lang="en-GB" sz="2195" b="0" i="0" spc="0" baseline="0" dirty="0">
                <a:solidFill>
                  <a:srgbClr val="124E73"/>
                </a:solidFill>
                <a:latin typeface="CenturySchoolbook"/>
              </a:rPr>
              <a:t>Contains Three Task</a:t>
            </a:r>
          </a:p>
          <a:p>
            <a:pPr marL="0">
              <a:lnSpc>
                <a:spcPts val="4532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Haarcascad Detection</a:t>
            </a:r>
          </a:p>
          <a:p>
            <a:pPr marL="0">
              <a:lnSpc>
                <a:spcPts val="3482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Face Recognition</a:t>
            </a:r>
          </a:p>
          <a:p>
            <a:pPr marL="0">
              <a:lnSpc>
                <a:spcPts val="3481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Facial Expression</a:t>
            </a:r>
          </a:p>
        </p:txBody>
      </p:sp>
      <p:sp>
        <p:nvSpPr>
          <p:cNvPr id="137" name="Rectangle 137"/>
          <p:cNvSpPr/>
          <p:nvPr/>
        </p:nvSpPr>
        <p:spPr>
          <a:xfrm>
            <a:off x="7464862" y="3653652"/>
            <a:ext cx="2804935" cy="21280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444373"/>
            <a:r>
              <a:rPr lang="en-GB" sz="2198" b="0" i="0" spc="0" baseline="0" dirty="0">
                <a:solidFill>
                  <a:srgbClr val="124E73"/>
                </a:solidFill>
                <a:latin typeface="CenturySchoolbook"/>
              </a:rPr>
              <a:t>SD Flow That</a:t>
            </a:r>
          </a:p>
          <a:p>
            <a:pPr marL="19177">
              <a:lnSpc>
                <a:spcPts val="2797"/>
              </a:lnSpc>
            </a:pPr>
            <a:r>
              <a:rPr lang="en-GB" sz="2195" b="0" i="0" spc="0" baseline="0" dirty="0">
                <a:solidFill>
                  <a:srgbClr val="124E73"/>
                </a:solidFill>
                <a:latin typeface="CenturySchoolbook"/>
              </a:rPr>
              <a:t>Contains Three Task</a:t>
            </a:r>
          </a:p>
          <a:p>
            <a:pPr marL="0">
              <a:lnSpc>
                <a:spcPts val="4604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Image Capture</a:t>
            </a:r>
          </a:p>
          <a:p>
            <a:pPr marL="0">
              <a:lnSpc>
                <a:spcPts val="3482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Text Generation</a:t>
            </a:r>
          </a:p>
          <a:p>
            <a:pPr marL="0">
              <a:lnSpc>
                <a:spcPts val="3481"/>
              </a:lnSpc>
            </a:pPr>
            <a:r>
              <a:rPr lang="en-GB" sz="2004" b="0" i="0" spc="1485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Final Image Caption</a:t>
            </a:r>
          </a:p>
        </p:txBody>
      </p:sp>
      <p:sp>
        <p:nvSpPr>
          <p:cNvPr id="138" name="Rectangle 138"/>
          <p:cNvSpPr/>
          <p:nvPr/>
        </p:nvSpPr>
        <p:spPr>
          <a:xfrm>
            <a:off x="10895351" y="3841189"/>
            <a:ext cx="2518318" cy="16792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21945"/>
            <a:r>
              <a:rPr lang="en-GB" sz="2198" b="0" i="0" spc="0" baseline="0" dirty="0">
                <a:solidFill>
                  <a:srgbClr val="124E73"/>
                </a:solidFill>
                <a:latin typeface="CenturySchoolbook"/>
              </a:rPr>
              <a:t>TR Flow That </a:t>
            </a:r>
          </a:p>
          <a:p>
            <a:pPr marL="0">
              <a:lnSpc>
                <a:spcPts val="2797"/>
              </a:lnSpc>
            </a:pPr>
            <a:r>
              <a:rPr lang="en-GB" sz="2195" b="0" i="0" spc="0" baseline="0" dirty="0">
                <a:solidFill>
                  <a:srgbClr val="124E73"/>
                </a:solidFill>
                <a:latin typeface="CenturySchoolbook"/>
              </a:rPr>
              <a:t>Contains Two Task</a:t>
            </a:r>
          </a:p>
          <a:p>
            <a:pPr marL="8001">
              <a:lnSpc>
                <a:spcPts val="4604"/>
              </a:lnSpc>
            </a:pPr>
            <a:r>
              <a:rPr lang="en-GB" sz="2004" b="0" i="0" spc="1487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Text Detection</a:t>
            </a:r>
          </a:p>
          <a:p>
            <a:pPr marL="8001">
              <a:lnSpc>
                <a:spcPts val="3482"/>
              </a:lnSpc>
            </a:pPr>
            <a:r>
              <a:rPr lang="en-GB" sz="2004" b="0" i="0" spc="1487" baseline="0" dirty="0">
                <a:solidFill>
                  <a:srgbClr val="2B4150"/>
                </a:solidFill>
                <a:latin typeface="CenturySchoolbook"/>
              </a:rPr>
              <a:t>•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Text Recognition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8519E14F-A374-BC1E-12C4-AF0B6A48E0DF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F8D6FB4E-4C3B-D781-57C6-3DB3BFFBEEDC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B33D4136-FF69-D92E-A099-F74AB8E0DB40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CCB76C2F-1C97-2AF6-5EF7-A1E7B2C390B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08201893-475A-6F6B-D880-D4623A6E2DF6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 139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0" name="Freeform 140">
            <a:hlinkClick r:id="rId2"/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738C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1" name="Freeform 141">
            <a:hlinkClick r:id="rId2"/>
          </p:cNvPr>
          <p:cNvSpPr/>
          <p:nvPr/>
        </p:nvSpPr>
        <p:spPr>
          <a:xfrm>
            <a:off x="-228600" y="-143839"/>
            <a:ext cx="14630400" cy="8229600"/>
          </a:xfrm>
          <a:custGeom>
            <a:avLst/>
            <a:gdLst/>
            <a:ahLst/>
            <a:cxnLst/>
            <a:rect l="0" t="0" r="0" b="0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FFCF5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2" name="Freeform 142"/>
          <p:cNvSpPr/>
          <p:nvPr/>
        </p:nvSpPr>
        <p:spPr>
          <a:xfrm>
            <a:off x="7315200" y="4176396"/>
            <a:ext cx="6470650" cy="3009544"/>
          </a:xfrm>
          <a:custGeom>
            <a:avLst/>
            <a:gdLst/>
            <a:ahLst/>
            <a:cxnLst/>
            <a:rect l="0" t="0" r="0" b="0"/>
            <a:pathLst>
              <a:path w="6470650" h="3009544">
                <a:moveTo>
                  <a:pt x="0" y="30099"/>
                </a:moveTo>
                <a:cubicBezTo>
                  <a:pt x="0" y="13462"/>
                  <a:pt x="13461" y="0"/>
                  <a:pt x="30226" y="0"/>
                </a:cubicBezTo>
                <a:lnTo>
                  <a:pt x="6440423" y="0"/>
                </a:lnTo>
                <a:cubicBezTo>
                  <a:pt x="6457061" y="0"/>
                  <a:pt x="6470650" y="13462"/>
                  <a:pt x="6470650" y="30099"/>
                </a:cubicBezTo>
                <a:lnTo>
                  <a:pt x="6470650" y="2979356"/>
                </a:lnTo>
                <a:cubicBezTo>
                  <a:pt x="6470650" y="2996031"/>
                  <a:pt x="6457061" y="3009544"/>
                  <a:pt x="6440423" y="3009544"/>
                </a:cubicBezTo>
                <a:lnTo>
                  <a:pt x="30226" y="3009544"/>
                </a:lnTo>
                <a:cubicBezTo>
                  <a:pt x="13461" y="3009544"/>
                  <a:pt x="0" y="2996031"/>
                  <a:pt x="0" y="2979356"/>
                </a:cubicBezTo>
                <a:close/>
                <a:moveTo>
                  <a:pt x="-3292095" y="4053204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3" name="Freeform 143"/>
          <p:cNvSpPr/>
          <p:nvPr/>
        </p:nvSpPr>
        <p:spPr>
          <a:xfrm>
            <a:off x="591578" y="4176396"/>
            <a:ext cx="6029186" cy="3009468"/>
          </a:xfrm>
          <a:custGeom>
            <a:avLst/>
            <a:gdLst/>
            <a:ahLst/>
            <a:cxnLst/>
            <a:rect l="0" t="0" r="0" b="0"/>
            <a:pathLst>
              <a:path w="6029186" h="3009468">
                <a:moveTo>
                  <a:pt x="0" y="30099"/>
                </a:moveTo>
                <a:cubicBezTo>
                  <a:pt x="0" y="13462"/>
                  <a:pt x="13526" y="0"/>
                  <a:pt x="30188" y="0"/>
                </a:cubicBezTo>
                <a:lnTo>
                  <a:pt x="5998960" y="0"/>
                </a:lnTo>
                <a:cubicBezTo>
                  <a:pt x="6015597" y="0"/>
                  <a:pt x="6029186" y="13462"/>
                  <a:pt x="6029186" y="30099"/>
                </a:cubicBezTo>
                <a:lnTo>
                  <a:pt x="6029186" y="2979293"/>
                </a:lnTo>
                <a:cubicBezTo>
                  <a:pt x="6029186" y="2995955"/>
                  <a:pt x="6015597" y="3009468"/>
                  <a:pt x="5998960" y="3009468"/>
                </a:cubicBezTo>
                <a:lnTo>
                  <a:pt x="30188" y="3009468"/>
                </a:lnTo>
                <a:cubicBezTo>
                  <a:pt x="13526" y="3009468"/>
                  <a:pt x="0" y="2995955"/>
                  <a:pt x="0" y="2979293"/>
                </a:cubicBezTo>
                <a:close/>
                <a:moveTo>
                  <a:pt x="3431527" y="4053204"/>
                </a:moveTo>
              </a:path>
            </a:pathLst>
          </a:custGeom>
          <a:solidFill>
            <a:srgbClr val="F3EEE3">
              <a:alpha val="10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4" name="Rectangle 144"/>
          <p:cNvSpPr/>
          <p:nvPr/>
        </p:nvSpPr>
        <p:spPr>
          <a:xfrm>
            <a:off x="12839445" y="7753351"/>
            <a:ext cx="98587" cy="152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endParaRPr/>
          </a:p>
        </p:txBody>
      </p:sp>
      <p:sp>
        <p:nvSpPr>
          <p:cNvPr id="145" name="Rectangle 145"/>
          <p:cNvSpPr/>
          <p:nvPr/>
        </p:nvSpPr>
        <p:spPr>
          <a:xfrm>
            <a:off x="794004" y="1579795"/>
            <a:ext cx="12317279" cy="206621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/>
            <a:r>
              <a:rPr lang="en-GB" sz="4452" b="0" i="0" spc="0" baseline="0" dirty="0">
                <a:solidFill>
                  <a:srgbClr val="124E73"/>
                </a:solidFill>
                <a:latin typeface="CenturySchoolbook"/>
              </a:rPr>
              <a:t>CDI – Currency Detection and Identification</a:t>
            </a:r>
          </a:p>
          <a:p>
            <a:pPr marL="723899">
              <a:lnSpc>
                <a:spcPts val="8107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Task Description: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This flow is responsible for detecting and classifying Egyptian currency notes. </a:t>
            </a:r>
          </a:p>
          <a:p>
            <a:pPr marL="0">
              <a:lnSpc>
                <a:spcPts val="2903"/>
              </a:lnSpc>
              <a:tabLst>
                <a:tab pos="4540250" algn="l"/>
              </a:tabLst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	It consists of two main tasks:</a:t>
            </a:r>
          </a:p>
        </p:txBody>
      </p:sp>
      <p:sp>
        <p:nvSpPr>
          <p:cNvPr id="146" name="Rectangle 146"/>
          <p:cNvSpPr/>
          <p:nvPr/>
        </p:nvSpPr>
        <p:spPr>
          <a:xfrm>
            <a:off x="1152753" y="4341572"/>
            <a:ext cx="4983157" cy="24206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007008"/>
            <a:r>
              <a:rPr lang="en-GB" sz="2400" b="0" i="0" spc="0" baseline="0" dirty="0">
                <a:solidFill>
                  <a:srgbClr val="124E73"/>
                </a:solidFill>
                <a:latin typeface="CenturySchoolbook"/>
              </a:rPr>
              <a:t>Currency Detection</a:t>
            </a:r>
          </a:p>
          <a:p>
            <a:pPr marL="0">
              <a:lnSpc>
                <a:spcPts val="4391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Model: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Custom-trained YOLOv8</a:t>
            </a:r>
          </a:p>
          <a:p>
            <a:pPr marL="0">
              <a:lnSpc>
                <a:spcPts val="4464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Input: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Real-time frame from camera</a:t>
            </a:r>
          </a:p>
          <a:p>
            <a:pPr marL="0">
              <a:lnSpc>
                <a:spcPts val="4465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Output: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Detected bounding boxes around </a:t>
            </a:r>
          </a:p>
          <a:p>
            <a:pPr marL="0">
              <a:lnSpc>
                <a:spcPts val="2904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currency notes</a:t>
            </a:r>
          </a:p>
        </p:txBody>
      </p:sp>
      <p:sp>
        <p:nvSpPr>
          <p:cNvPr id="147" name="Rectangle 147"/>
          <p:cNvSpPr/>
          <p:nvPr/>
        </p:nvSpPr>
        <p:spPr>
          <a:xfrm>
            <a:off x="7600188" y="4341572"/>
            <a:ext cx="6014987" cy="24206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007109"/>
            <a:r>
              <a:rPr lang="en-GB" sz="2400" b="0" i="0" spc="0" baseline="0" dirty="0">
                <a:solidFill>
                  <a:srgbClr val="124E73"/>
                </a:solidFill>
                <a:latin typeface="CenturySchoolbook"/>
              </a:rPr>
              <a:t>Currency Classification</a:t>
            </a:r>
          </a:p>
          <a:p>
            <a:pPr marL="0">
              <a:lnSpc>
                <a:spcPts val="4391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Model: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CNN based on fine-tuned MobileNetV2</a:t>
            </a:r>
          </a:p>
          <a:p>
            <a:pPr marL="0">
              <a:lnSpc>
                <a:spcPts val="4464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Input: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Cropped image of the detected note</a:t>
            </a:r>
          </a:p>
          <a:p>
            <a:pPr marL="0">
              <a:lnSpc>
                <a:spcPts val="4465"/>
              </a:lnSpc>
            </a:pPr>
            <a:r>
              <a:rPr lang="en-GB" sz="2004" b="1" i="0" spc="0" baseline="0" dirty="0">
                <a:solidFill>
                  <a:srgbClr val="2B4150"/>
                </a:solidFill>
                <a:latin typeface="CenturySchoolbook-Bold"/>
              </a:rPr>
              <a:t>Output:</a:t>
            </a: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 Predicted class of the currency (e.g., 0 = 5 </a:t>
            </a:r>
          </a:p>
          <a:p>
            <a:pPr marL="0">
              <a:lnSpc>
                <a:spcPts val="2904"/>
              </a:lnSpc>
            </a:pPr>
            <a:r>
              <a:rPr lang="en-GB" sz="2004" b="0" i="0" spc="0" baseline="0" dirty="0">
                <a:solidFill>
                  <a:srgbClr val="2B4150"/>
                </a:solidFill>
                <a:latin typeface="CenturySchoolbook"/>
              </a:rPr>
              <a:t>EGP, 1 = 10 EGP, ..., 7 = 200 EGP)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655EA8F0-A8EB-2A42-BDFD-ACDDAC7C9153}"/>
              </a:ext>
            </a:extLst>
          </p:cNvPr>
          <p:cNvGrpSpPr/>
          <p:nvPr/>
        </p:nvGrpSpPr>
        <p:grpSpPr>
          <a:xfrm>
            <a:off x="13092500" y="0"/>
            <a:ext cx="1562612" cy="1673225"/>
            <a:chOff x="0" y="0"/>
            <a:chExt cx="2083482" cy="2230967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AAB304EC-453C-3FDD-FCB6-23AD91EC1A41}"/>
                </a:ext>
              </a:extLst>
            </p:cNvPr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5" name="Freeform 10">
                <a:extLst>
                  <a:ext uri="{FF2B5EF4-FFF2-40B4-BE49-F238E27FC236}">
                    <a16:creationId xmlns:a16="http://schemas.microsoft.com/office/drawing/2014/main" id="{C3E97DB8-2377-30F1-BF35-CBEFED80834F}"/>
                  </a:ext>
                </a:extLst>
              </p:cNvPr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50738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11">
                <a:extLst>
                  <a:ext uri="{FF2B5EF4-FFF2-40B4-BE49-F238E27FC236}">
                    <a16:creationId xmlns:a16="http://schemas.microsoft.com/office/drawing/2014/main" id="{A43754D3-3509-DE7C-A7F2-F2387CA5814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" name="TextBox 12">
              <a:extLst>
                <a:ext uri="{FF2B5EF4-FFF2-40B4-BE49-F238E27FC236}">
                  <a16:creationId xmlns:a16="http://schemas.microsoft.com/office/drawing/2014/main" id="{B71147B8-F3CF-7EE5-F602-6B5579BE78BC}"/>
                </a:ext>
              </a:extLst>
            </p:cNvPr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ar-EG" sz="5575" b="1" dirty="0">
                  <a:solidFill>
                    <a:schemeClr val="bg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  <a:endParaRPr lang="en-US" sz="5575" b="1" dirty="0">
                <a:solidFill>
                  <a:schemeClr val="bg1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1379</Words>
  <Application>Microsoft Office PowerPoint</Application>
  <PresentationFormat>Custom</PresentationFormat>
  <Paragraphs>252</Paragraphs>
  <Slides>27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5" baseType="lpstr">
      <vt:lpstr>Sitka-Display-Bold</vt:lpstr>
      <vt:lpstr>TT Rounds Condensed Bold</vt:lpstr>
      <vt:lpstr>Aptos</vt:lpstr>
      <vt:lpstr>Source Sans Pro</vt:lpstr>
      <vt:lpstr>Garamond</vt:lpstr>
      <vt:lpstr>Source Sans Pro,Bold</vt:lpstr>
      <vt:lpstr>Wingdings</vt:lpstr>
      <vt:lpstr>CenturySchoolbook</vt:lpstr>
      <vt:lpstr>2</vt:lpstr>
      <vt:lpstr>GillSansMT</vt:lpstr>
      <vt:lpstr>Open Sans Bold</vt:lpstr>
      <vt:lpstr>TimesNewRomanPS-BoldMT</vt:lpstr>
      <vt:lpstr>ArialMT</vt:lpstr>
      <vt:lpstr>TimesNewRomanPSMT</vt:lpstr>
      <vt:lpstr>CenturySchoolbook-Bold</vt:lpstr>
      <vt:lpstr>SymbolMT</vt:lpstr>
      <vt:lpstr>Sitka-Display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Sama Moustafa</cp:lastModifiedBy>
  <cp:revision>9</cp:revision>
  <dcterms:modified xsi:type="dcterms:W3CDTF">2025-06-11T21:15:01Z</dcterms:modified>
</cp:coreProperties>
</file>